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handoutMasterIdLst>
    <p:handoutMasterId r:id="rId7"/>
  </p:handoutMasterIdLst>
  <p:sldIdLst>
    <p:sldId id="258" r:id="rId2"/>
    <p:sldId id="259" r:id="rId3"/>
    <p:sldId id="257" r:id="rId4"/>
    <p:sldId id="260" r:id="rId5"/>
  </p:sldIdLst>
  <p:sldSz cx="6858000" cy="9144000" type="screen4x3"/>
  <p:notesSz cx="7102475"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07A1"/>
    <a:srgbClr val="2709DD"/>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p:scale>
          <a:sx n="150" d="100"/>
          <a:sy n="150" d="100"/>
        </p:scale>
        <p:origin x="912" y="273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5" y="5"/>
            <a:ext cx="3077413" cy="511731"/>
          </a:xfrm>
          <a:prstGeom prst="rect">
            <a:avLst/>
          </a:prstGeom>
        </p:spPr>
        <p:txBody>
          <a:bodyPr vert="horz" lIns="89821" tIns="44912" rIns="89821" bIns="44912" rtlCol="0"/>
          <a:lstStyle>
            <a:lvl1pPr algn="l">
              <a:defRPr sz="1100"/>
            </a:lvl1pPr>
          </a:lstStyle>
          <a:p>
            <a:endParaRPr lang="it-IT"/>
          </a:p>
        </p:txBody>
      </p:sp>
      <p:sp>
        <p:nvSpPr>
          <p:cNvPr id="3" name="Segnaposto data 2"/>
          <p:cNvSpPr>
            <a:spLocks noGrp="1"/>
          </p:cNvSpPr>
          <p:nvPr>
            <p:ph type="dt" sz="quarter" idx="1"/>
          </p:nvPr>
        </p:nvSpPr>
        <p:spPr>
          <a:xfrm>
            <a:off x="4023429" y="5"/>
            <a:ext cx="3077413" cy="511731"/>
          </a:xfrm>
          <a:prstGeom prst="rect">
            <a:avLst/>
          </a:prstGeom>
        </p:spPr>
        <p:txBody>
          <a:bodyPr vert="horz" lIns="89821" tIns="44912" rIns="89821" bIns="44912" rtlCol="0"/>
          <a:lstStyle>
            <a:lvl1pPr algn="r">
              <a:defRPr sz="1100"/>
            </a:lvl1pPr>
          </a:lstStyle>
          <a:p>
            <a:fld id="{56506979-2472-4431-9F33-6CC35B0CE4EF}" type="datetimeFigureOut">
              <a:rPr lang="it-IT" smtClean="0"/>
              <a:pPr/>
              <a:t>22/09/2014</a:t>
            </a:fld>
            <a:endParaRPr lang="it-IT"/>
          </a:p>
        </p:txBody>
      </p:sp>
      <p:sp>
        <p:nvSpPr>
          <p:cNvPr id="4" name="Segnaposto piè di pagina 3"/>
          <p:cNvSpPr>
            <a:spLocks noGrp="1"/>
          </p:cNvSpPr>
          <p:nvPr>
            <p:ph type="ftr" sz="quarter" idx="2"/>
          </p:nvPr>
        </p:nvSpPr>
        <p:spPr>
          <a:xfrm>
            <a:off x="5" y="9721261"/>
            <a:ext cx="3077413" cy="511731"/>
          </a:xfrm>
          <a:prstGeom prst="rect">
            <a:avLst/>
          </a:prstGeom>
        </p:spPr>
        <p:txBody>
          <a:bodyPr vert="horz" lIns="89821" tIns="44912" rIns="89821" bIns="44912" rtlCol="0" anchor="b"/>
          <a:lstStyle>
            <a:lvl1pPr algn="l">
              <a:defRPr sz="1100"/>
            </a:lvl1pPr>
          </a:lstStyle>
          <a:p>
            <a:endParaRPr lang="it-IT"/>
          </a:p>
        </p:txBody>
      </p:sp>
      <p:sp>
        <p:nvSpPr>
          <p:cNvPr id="5" name="Segnaposto numero diapositiva 4"/>
          <p:cNvSpPr>
            <a:spLocks noGrp="1"/>
          </p:cNvSpPr>
          <p:nvPr>
            <p:ph type="sldNum" sz="quarter" idx="3"/>
          </p:nvPr>
        </p:nvSpPr>
        <p:spPr>
          <a:xfrm>
            <a:off x="4023429" y="9721261"/>
            <a:ext cx="3077413" cy="511731"/>
          </a:xfrm>
          <a:prstGeom prst="rect">
            <a:avLst/>
          </a:prstGeom>
        </p:spPr>
        <p:txBody>
          <a:bodyPr vert="horz" lIns="89821" tIns="44912" rIns="89821" bIns="44912" rtlCol="0" anchor="b"/>
          <a:lstStyle>
            <a:lvl1pPr algn="r">
              <a:defRPr sz="1100"/>
            </a:lvl1pPr>
          </a:lstStyle>
          <a:p>
            <a:fld id="{F1B7DA9C-C089-4339-973F-9D3035EB5FFC}" type="slidenum">
              <a:rPr lang="it-IT" smtClean="0"/>
              <a:pPr/>
              <a:t>‹N›</a:t>
            </a:fld>
            <a:endParaRPr lang="it-IT"/>
          </a:p>
        </p:txBody>
      </p:sp>
    </p:spTree>
    <p:extLst>
      <p:ext uri="{BB962C8B-B14F-4D97-AF65-F5344CB8AC3E}">
        <p14:creationId xmlns:p14="http://schemas.microsoft.com/office/powerpoint/2010/main" val="179051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3" y="5"/>
            <a:ext cx="3077739" cy="511731"/>
          </a:xfrm>
          <a:prstGeom prst="rect">
            <a:avLst/>
          </a:prstGeom>
        </p:spPr>
        <p:txBody>
          <a:bodyPr vert="horz" lIns="94736" tIns="47368" rIns="94736" bIns="47368" rtlCol="0"/>
          <a:lstStyle>
            <a:lvl1pPr algn="l">
              <a:defRPr sz="1300"/>
            </a:lvl1pPr>
          </a:lstStyle>
          <a:p>
            <a:endParaRPr lang="it-IT"/>
          </a:p>
        </p:txBody>
      </p:sp>
      <p:sp>
        <p:nvSpPr>
          <p:cNvPr id="3" name="Segnaposto data 2"/>
          <p:cNvSpPr>
            <a:spLocks noGrp="1"/>
          </p:cNvSpPr>
          <p:nvPr>
            <p:ph type="dt" idx="1"/>
          </p:nvPr>
        </p:nvSpPr>
        <p:spPr>
          <a:xfrm>
            <a:off x="4023097" y="5"/>
            <a:ext cx="3077739" cy="511731"/>
          </a:xfrm>
          <a:prstGeom prst="rect">
            <a:avLst/>
          </a:prstGeom>
        </p:spPr>
        <p:txBody>
          <a:bodyPr vert="horz" lIns="94736" tIns="47368" rIns="94736" bIns="47368" rtlCol="0"/>
          <a:lstStyle>
            <a:lvl1pPr algn="r">
              <a:defRPr sz="1300"/>
            </a:lvl1pPr>
          </a:lstStyle>
          <a:p>
            <a:fld id="{3FC4C54E-8446-45F7-9F3A-38FE54A334B9}" type="datetimeFigureOut">
              <a:rPr lang="it-IT" smtClean="0"/>
              <a:pPr/>
              <a:t>22/09/2014</a:t>
            </a:fld>
            <a:endParaRPr lang="it-IT"/>
          </a:p>
        </p:txBody>
      </p:sp>
      <p:sp>
        <p:nvSpPr>
          <p:cNvPr id="4" name="Segnaposto immagine diapositiva 3"/>
          <p:cNvSpPr>
            <a:spLocks noGrp="1" noRot="1" noChangeAspect="1"/>
          </p:cNvSpPr>
          <p:nvPr>
            <p:ph type="sldImg" idx="2"/>
          </p:nvPr>
        </p:nvSpPr>
        <p:spPr>
          <a:xfrm>
            <a:off x="2111375" y="768350"/>
            <a:ext cx="2879725" cy="3838575"/>
          </a:xfrm>
          <a:prstGeom prst="rect">
            <a:avLst/>
          </a:prstGeom>
          <a:noFill/>
          <a:ln w="12700">
            <a:solidFill>
              <a:prstClr val="black"/>
            </a:solidFill>
          </a:ln>
        </p:spPr>
        <p:txBody>
          <a:bodyPr vert="horz" lIns="94736" tIns="47368" rIns="94736" bIns="47368" rtlCol="0" anchor="ctr"/>
          <a:lstStyle/>
          <a:p>
            <a:endParaRPr lang="it-IT"/>
          </a:p>
        </p:txBody>
      </p:sp>
      <p:sp>
        <p:nvSpPr>
          <p:cNvPr id="5" name="Segnaposto note 4"/>
          <p:cNvSpPr>
            <a:spLocks noGrp="1"/>
          </p:cNvSpPr>
          <p:nvPr>
            <p:ph type="body" sz="quarter" idx="3"/>
          </p:nvPr>
        </p:nvSpPr>
        <p:spPr>
          <a:xfrm>
            <a:off x="710249" y="4861444"/>
            <a:ext cx="5681980" cy="4605576"/>
          </a:xfrm>
          <a:prstGeom prst="rect">
            <a:avLst/>
          </a:prstGeom>
        </p:spPr>
        <p:txBody>
          <a:bodyPr vert="horz" lIns="94736" tIns="47368" rIns="94736" bIns="47368"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3" y="9721109"/>
            <a:ext cx="3077739" cy="511731"/>
          </a:xfrm>
          <a:prstGeom prst="rect">
            <a:avLst/>
          </a:prstGeom>
        </p:spPr>
        <p:txBody>
          <a:bodyPr vert="horz" lIns="94736" tIns="47368" rIns="94736" bIns="47368" rtlCol="0" anchor="b"/>
          <a:lstStyle>
            <a:lvl1pPr algn="l">
              <a:defRPr sz="1300"/>
            </a:lvl1pPr>
          </a:lstStyle>
          <a:p>
            <a:endParaRPr lang="it-IT"/>
          </a:p>
        </p:txBody>
      </p:sp>
      <p:sp>
        <p:nvSpPr>
          <p:cNvPr id="7" name="Segnaposto numero diapositiva 6"/>
          <p:cNvSpPr>
            <a:spLocks noGrp="1"/>
          </p:cNvSpPr>
          <p:nvPr>
            <p:ph type="sldNum" sz="quarter" idx="5"/>
          </p:nvPr>
        </p:nvSpPr>
        <p:spPr>
          <a:xfrm>
            <a:off x="4023097" y="9721109"/>
            <a:ext cx="3077739" cy="511731"/>
          </a:xfrm>
          <a:prstGeom prst="rect">
            <a:avLst/>
          </a:prstGeom>
        </p:spPr>
        <p:txBody>
          <a:bodyPr vert="horz" lIns="94736" tIns="47368" rIns="94736" bIns="47368" rtlCol="0" anchor="b"/>
          <a:lstStyle>
            <a:lvl1pPr algn="r">
              <a:defRPr sz="1300"/>
            </a:lvl1pPr>
          </a:lstStyle>
          <a:p>
            <a:fld id="{3B2FEFE1-DE7D-44C0-9BEE-7F74F8183FB4}" type="slidenum">
              <a:rPr lang="it-IT" smtClean="0"/>
              <a:pPr/>
              <a:t>‹N›</a:t>
            </a:fld>
            <a:endParaRPr lang="it-IT"/>
          </a:p>
        </p:txBody>
      </p:sp>
    </p:spTree>
    <p:extLst>
      <p:ext uri="{BB962C8B-B14F-4D97-AF65-F5344CB8AC3E}">
        <p14:creationId xmlns:p14="http://schemas.microsoft.com/office/powerpoint/2010/main" val="4141271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11375" y="768350"/>
            <a:ext cx="2879725" cy="3838575"/>
          </a:xfrm>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B2FEFE1-DE7D-44C0-9BEE-7F74F8183FB4}"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B2FEFE1-DE7D-44C0-9BEE-7F74F8183FB4}"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3B2FEFE1-DE7D-44C0-9BEE-7F74F8183FB4}"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B2FEFE1-DE7D-44C0-9BEE-7F74F8183FB4}" type="slidenum">
              <a:rPr lang="it-IT" smtClean="0"/>
              <a:pPr/>
              <a:t>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Sottotitolo 8"/>
          <p:cNvSpPr>
            <a:spLocks noGrp="1"/>
          </p:cNvSpPr>
          <p:nvPr>
            <p:ph type="subTitle" idx="1"/>
          </p:nvPr>
        </p:nvSpPr>
        <p:spPr>
          <a:xfrm>
            <a:off x="342900" y="4933072"/>
            <a:ext cx="6229350" cy="1524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Titolo 27"/>
          <p:cNvSpPr>
            <a:spLocks noGrp="1"/>
          </p:cNvSpPr>
          <p:nvPr>
            <p:ph type="ctrTitle"/>
          </p:nvPr>
        </p:nvSpPr>
        <p:spPr>
          <a:xfrm>
            <a:off x="342900" y="1911643"/>
            <a:ext cx="6229350" cy="26416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it-IT" smtClean="0"/>
              <a:t>Fare clic per modificare lo stile del titolo</a:t>
            </a:r>
            <a:endParaRPr kumimoji="0" lang="en-US"/>
          </a:p>
        </p:txBody>
      </p:sp>
      <p:cxnSp>
        <p:nvCxnSpPr>
          <p:cNvPr id="8" name="Connettore 1 7"/>
          <p:cNvCxnSpPr/>
          <p:nvPr/>
        </p:nvCxnSpPr>
        <p:spPr>
          <a:xfrm>
            <a:off x="1097720" y="4733502"/>
            <a:ext cx="2228850" cy="2117"/>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3531431" y="4733502"/>
            <a:ext cx="2228850" cy="2117"/>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e 13"/>
          <p:cNvSpPr/>
          <p:nvPr/>
        </p:nvSpPr>
        <p:spPr>
          <a:xfrm>
            <a:off x="3405261" y="4701736"/>
            <a:ext cx="34290" cy="6096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Segnaposto data 14"/>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16" name="Segnaposto numero diapositiva 15"/>
          <p:cNvSpPr>
            <a:spLocks noGrp="1"/>
          </p:cNvSpPr>
          <p:nvPr>
            <p:ph type="sldNum" sz="quarter" idx="11"/>
          </p:nvPr>
        </p:nvSpPr>
        <p:spPr/>
        <p:txBody>
          <a:bodyPr/>
          <a:lstStyle/>
          <a:p>
            <a:fld id="{A26246BF-4D76-468C-80F0-C14538F60076}" type="slidenum">
              <a:rPr lang="it-IT" smtClean="0"/>
              <a:pPr/>
              <a:t>‹N›</a:t>
            </a:fld>
            <a:endParaRPr lang="it-IT"/>
          </a:p>
        </p:txBody>
      </p:sp>
      <p:sp>
        <p:nvSpPr>
          <p:cNvPr id="17" name="Segnaposto piè di pagina 16"/>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342900" y="2032000"/>
            <a:ext cx="6172200" cy="6096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4" name="Segnaposto data 13"/>
          <p:cNvSpPr>
            <a:spLocks noGrp="1"/>
          </p:cNvSpPr>
          <p:nvPr>
            <p:ph type="dt" sz="half" idx="14"/>
          </p:nvPr>
        </p:nvSpPr>
        <p:spPr/>
        <p:txBody>
          <a:bodyPr/>
          <a:lstStyle/>
          <a:p>
            <a:fld id="{BBD03892-5F3A-46E2-A8C2-87A2E15DC8EE}" type="datetimeFigureOut">
              <a:rPr lang="it-IT" smtClean="0"/>
              <a:pPr/>
              <a:t>22/09/2014</a:t>
            </a:fld>
            <a:endParaRPr lang="it-IT"/>
          </a:p>
        </p:txBody>
      </p:sp>
      <p:sp>
        <p:nvSpPr>
          <p:cNvPr id="15" name="Segnaposto numero diapositiva 14"/>
          <p:cNvSpPr>
            <a:spLocks noGrp="1"/>
          </p:cNvSpPr>
          <p:nvPr>
            <p:ph type="sldNum" sz="quarter" idx="15"/>
          </p:nvPr>
        </p:nvSpPr>
        <p:spPr/>
        <p:txBody>
          <a:bodyPr/>
          <a:lstStyle>
            <a:lvl1pPr algn="ctr">
              <a:defRPr/>
            </a:lvl1pPr>
          </a:lstStyle>
          <a:p>
            <a:fld id="{A26246BF-4D76-468C-80F0-C14538F60076}" type="slidenum">
              <a:rPr lang="it-IT" smtClean="0"/>
              <a:pPr/>
              <a:t>‹N›</a:t>
            </a:fld>
            <a:endParaRPr lang="it-IT"/>
          </a:p>
        </p:txBody>
      </p:sp>
      <p:sp>
        <p:nvSpPr>
          <p:cNvPr id="16" name="Segnaposto piè di pagina 15"/>
          <p:cNvSpPr>
            <a:spLocks noGrp="1"/>
          </p:cNvSpPr>
          <p:nvPr>
            <p:ph type="ftr" sz="quarter" idx="16"/>
          </p:nvPr>
        </p:nvSpPr>
        <p:spPr/>
        <p:txBody>
          <a:bodyPr/>
          <a:lstStyle/>
          <a:p>
            <a:endParaRPr lang="it-IT"/>
          </a:p>
        </p:txBody>
      </p:sp>
      <p:sp>
        <p:nvSpPr>
          <p:cNvPr id="17" name="Titolo 16"/>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6246BF-4D76-468C-80F0-C14538F60076}" type="slidenum">
              <a:rPr lang="it-IT" smtClean="0"/>
              <a:pPr/>
              <a:t>‹N›</a:t>
            </a:fld>
            <a:endParaRPr lang="it-IT"/>
          </a:p>
        </p:txBody>
      </p:sp>
      <p:sp>
        <p:nvSpPr>
          <p:cNvPr id="2" name="Titolo 1"/>
          <p:cNvSpPr>
            <a:spLocks noGrp="1"/>
          </p:cNvSpPr>
          <p:nvPr>
            <p:ph type="title"/>
          </p:nvPr>
        </p:nvSpPr>
        <p:spPr>
          <a:xfrm>
            <a:off x="514350" y="4673600"/>
            <a:ext cx="5943600" cy="18288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14350" y="6611819"/>
            <a:ext cx="5943600" cy="1312981"/>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cxnSp>
        <p:nvCxnSpPr>
          <p:cNvPr id="7" name="Connettore 1 6"/>
          <p:cNvCxnSpPr/>
          <p:nvPr/>
        </p:nvCxnSpPr>
        <p:spPr>
          <a:xfrm>
            <a:off x="514350" y="6555990"/>
            <a:ext cx="5943600" cy="5735"/>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Segnaposto data 4"/>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26246BF-4D76-468C-80F0-C14538F60076}"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11" name="Segnaposto contenuto 10"/>
          <p:cNvSpPr>
            <a:spLocks noGrp="1"/>
          </p:cNvSpPr>
          <p:nvPr>
            <p:ph sz="half" idx="1"/>
          </p:nvPr>
        </p:nvSpPr>
        <p:spPr>
          <a:xfrm>
            <a:off x="342900" y="2032000"/>
            <a:ext cx="3044952" cy="6096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3486150" y="2032000"/>
            <a:ext cx="3044952" cy="6096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fld id="{A26246BF-4D76-468C-80F0-C14538F60076}" type="slidenum">
              <a:rPr lang="it-IT" smtClean="0"/>
              <a:pPr/>
              <a:t>‹N›</a:t>
            </a:fld>
            <a:endParaRPr lang="it-IT"/>
          </a:p>
        </p:txBody>
      </p:sp>
      <p:sp>
        <p:nvSpPr>
          <p:cNvPr id="8" name="Segnaposto piè di pagina 7"/>
          <p:cNvSpPr>
            <a:spLocks noGrp="1"/>
          </p:cNvSpPr>
          <p:nvPr>
            <p:ph type="ftr" sz="quarter" idx="11"/>
          </p:nvPr>
        </p:nvSpPr>
        <p:spPr/>
        <p:txBody>
          <a:bodyPr/>
          <a:lstStyle/>
          <a:p>
            <a:endParaRPr lang="it-IT"/>
          </a:p>
        </p:txBody>
      </p:sp>
      <p:sp>
        <p:nvSpPr>
          <p:cNvPr id="7" name="Segnaposto data 6"/>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3" name="Segnaposto testo 2"/>
          <p:cNvSpPr>
            <a:spLocks noGrp="1"/>
          </p:cNvSpPr>
          <p:nvPr>
            <p:ph type="body" idx="1"/>
          </p:nvPr>
        </p:nvSpPr>
        <p:spPr>
          <a:xfrm>
            <a:off x="342900" y="1866124"/>
            <a:ext cx="3030141" cy="1016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32" name="Segnaposto contenuto 31"/>
          <p:cNvSpPr>
            <a:spLocks noGrp="1"/>
          </p:cNvSpPr>
          <p:nvPr>
            <p:ph sz="half" idx="2"/>
          </p:nvPr>
        </p:nvSpPr>
        <p:spPr>
          <a:xfrm>
            <a:off x="342900" y="2935861"/>
            <a:ext cx="3028950" cy="5218176"/>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4" name="Segnaposto contenuto 33"/>
          <p:cNvSpPr>
            <a:spLocks noGrp="1"/>
          </p:cNvSpPr>
          <p:nvPr>
            <p:ph sz="quarter" idx="4"/>
          </p:nvPr>
        </p:nvSpPr>
        <p:spPr>
          <a:xfrm>
            <a:off x="3487341" y="2935861"/>
            <a:ext cx="3028950" cy="5218176"/>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 name="Titolo 1"/>
          <p:cNvSpPr>
            <a:spLocks noGrp="1"/>
          </p:cNvSpPr>
          <p:nvPr>
            <p:ph type="title"/>
          </p:nvPr>
        </p:nvSpPr>
        <p:spPr>
          <a:xfrm>
            <a:off x="342900" y="207264"/>
            <a:ext cx="6172200" cy="1524000"/>
          </a:xfrm>
        </p:spPr>
        <p:txBody>
          <a:bodyPr anchor="b" anchorCtr="0"/>
          <a:lstStyle>
            <a:lvl1pPr>
              <a:defRPr/>
            </a:lvl1pPr>
          </a:lstStyle>
          <a:p>
            <a:r>
              <a:rPr kumimoji="0" lang="it-IT" smtClean="0"/>
              <a:t>Fare clic per modificare lo stile del titolo</a:t>
            </a:r>
            <a:endParaRPr kumimoji="0" lang="en-US"/>
          </a:p>
        </p:txBody>
      </p:sp>
      <p:sp>
        <p:nvSpPr>
          <p:cNvPr id="12" name="Segnaposto testo 11"/>
          <p:cNvSpPr>
            <a:spLocks noGrp="1"/>
          </p:cNvSpPr>
          <p:nvPr>
            <p:ph type="body" idx="3"/>
          </p:nvPr>
        </p:nvSpPr>
        <p:spPr>
          <a:xfrm>
            <a:off x="3486150" y="1866124"/>
            <a:ext cx="3030141" cy="1016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cxnSp>
        <p:nvCxnSpPr>
          <p:cNvPr id="10" name="Connettore 1 9"/>
          <p:cNvCxnSpPr/>
          <p:nvPr/>
        </p:nvCxnSpPr>
        <p:spPr>
          <a:xfrm>
            <a:off x="422209" y="2906959"/>
            <a:ext cx="2811780" cy="211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a:off x="3566160" y="2906959"/>
            <a:ext cx="2811780" cy="211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26246BF-4D76-468C-80F0-C14538F60076}"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26246BF-4D76-468C-80F0-C14538F60076}"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342900" y="609600"/>
            <a:ext cx="4686300" cy="7620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 name="Segnaposto testo 2"/>
          <p:cNvSpPr>
            <a:spLocks noGrp="1"/>
          </p:cNvSpPr>
          <p:nvPr>
            <p:ph type="body" idx="2"/>
          </p:nvPr>
        </p:nvSpPr>
        <p:spPr>
          <a:xfrm>
            <a:off x="5086350" y="2133600"/>
            <a:ext cx="1488186" cy="49784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31" name="Titolo 30"/>
          <p:cNvSpPr>
            <a:spLocks noGrp="1"/>
          </p:cNvSpPr>
          <p:nvPr>
            <p:ph type="title"/>
          </p:nvPr>
        </p:nvSpPr>
        <p:spPr>
          <a:xfrm>
            <a:off x="5086350" y="609600"/>
            <a:ext cx="1485900" cy="14224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8" name="Segnaposto data 7"/>
          <p:cNvSpPr>
            <a:spLocks noGrp="1"/>
          </p:cNvSpPr>
          <p:nvPr>
            <p:ph type="dt" sz="half" idx="14"/>
          </p:nvPr>
        </p:nvSpPr>
        <p:spPr/>
        <p:txBody>
          <a:bodyPr/>
          <a:lstStyle/>
          <a:p>
            <a:fld id="{BBD03892-5F3A-46E2-A8C2-87A2E15DC8EE}" type="datetimeFigureOut">
              <a:rPr lang="it-IT" smtClean="0"/>
              <a:pPr/>
              <a:t>22/09/2014</a:t>
            </a:fld>
            <a:endParaRPr lang="it-IT"/>
          </a:p>
        </p:txBody>
      </p:sp>
      <p:sp>
        <p:nvSpPr>
          <p:cNvPr id="9" name="Segnaposto numero diapositiva 8"/>
          <p:cNvSpPr>
            <a:spLocks noGrp="1"/>
          </p:cNvSpPr>
          <p:nvPr>
            <p:ph type="sldNum" sz="quarter" idx="15"/>
          </p:nvPr>
        </p:nvSpPr>
        <p:spPr/>
        <p:txBody>
          <a:bodyPr/>
          <a:lstStyle/>
          <a:p>
            <a:fld id="{A26246BF-4D76-468C-80F0-C14538F60076}" type="slidenum">
              <a:rPr lang="it-IT" smtClean="0"/>
              <a:pPr/>
              <a:t>‹N›</a:t>
            </a:fld>
            <a:endParaRPr lang="it-IT"/>
          </a:p>
        </p:txBody>
      </p:sp>
      <p:sp>
        <p:nvSpPr>
          <p:cNvPr id="10" name="Segnaposto piè di pagina 9"/>
          <p:cNvSpPr>
            <a:spLocks noGrp="1"/>
          </p:cNvSpPr>
          <p:nvPr>
            <p:ph type="ftr" sz="quarter" idx="16"/>
          </p:nvPr>
        </p:nvSpPr>
        <p:spPr/>
        <p:txBody>
          <a:bodyPr/>
          <a:lstStyle/>
          <a:p>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72050" y="609600"/>
            <a:ext cx="1543050" cy="14224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42900" y="609600"/>
            <a:ext cx="4514850" cy="74168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it-IT" smtClean="0"/>
              <a:t>Fare clic sull'icona per inserire un'immagine</a:t>
            </a:r>
            <a:endParaRPr kumimoji="0" lang="en-US"/>
          </a:p>
        </p:txBody>
      </p:sp>
      <p:sp>
        <p:nvSpPr>
          <p:cNvPr id="4" name="Segnaposto testo 3"/>
          <p:cNvSpPr>
            <a:spLocks noGrp="1"/>
          </p:cNvSpPr>
          <p:nvPr>
            <p:ph type="body" sz="half" idx="2"/>
          </p:nvPr>
        </p:nvSpPr>
        <p:spPr>
          <a:xfrm>
            <a:off x="4972050" y="2133600"/>
            <a:ext cx="1543050" cy="58928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8" name="Segnaposto data 7"/>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9" name="Segnaposto numero diapositiva 8"/>
          <p:cNvSpPr>
            <a:spLocks noGrp="1"/>
          </p:cNvSpPr>
          <p:nvPr>
            <p:ph type="sldNum" sz="quarter" idx="11"/>
          </p:nvPr>
        </p:nvSpPr>
        <p:spPr/>
        <p:txBody>
          <a:bodyPr/>
          <a:lstStyle/>
          <a:p>
            <a:fld id="{A26246BF-4D76-468C-80F0-C14538F60076}" type="slidenum">
              <a:rPr lang="it-IT" smtClean="0"/>
              <a:pPr/>
              <a:t>‹N›</a:t>
            </a:fld>
            <a:endParaRPr lang="it-IT"/>
          </a:p>
        </p:txBody>
      </p:sp>
      <p:sp>
        <p:nvSpPr>
          <p:cNvPr id="10" name="Segnaposto piè di pagina 9"/>
          <p:cNvSpPr>
            <a:spLocks noGrp="1"/>
          </p:cNvSpPr>
          <p:nvPr>
            <p:ph type="ftr" sz="quarter" idx="12"/>
          </p:nvPr>
        </p:nvSpPr>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6246BF-4D76-468C-80F0-C14538F60076}"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4972050" y="366185"/>
            <a:ext cx="1543050" cy="780203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342900" y="366185"/>
            <a:ext cx="4514850" cy="780203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BD03892-5F3A-46E2-A8C2-87A2E15DC8EE}" type="datetimeFigureOut">
              <a:rPr lang="it-IT" smtClean="0"/>
              <a:pPr/>
              <a:t>22/09/2014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6246BF-4D76-468C-80F0-C14538F60076}"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5000"/>
            <a:lum/>
          </a:blip>
          <a:srcRect/>
          <a:stretch>
            <a:fillRect/>
          </a:stretch>
        </a:blipFill>
        <a:effectLst/>
      </p:bgPr>
    </p:bg>
    <p:spTree>
      <p:nvGrpSpPr>
        <p:cNvPr id="1" name=""/>
        <p:cNvGrpSpPr/>
        <p:nvPr/>
      </p:nvGrpSpPr>
      <p:grpSpPr>
        <a:xfrm>
          <a:off x="0" y="0"/>
          <a:ext cx="0" cy="0"/>
          <a:chOff x="0" y="0"/>
          <a:chExt cx="0" cy="0"/>
        </a:xfrm>
      </p:grpSpPr>
      <p:sp>
        <p:nvSpPr>
          <p:cNvPr id="9" name="Segnaposto testo 8"/>
          <p:cNvSpPr>
            <a:spLocks noGrp="1"/>
          </p:cNvSpPr>
          <p:nvPr>
            <p:ph type="body" idx="1"/>
          </p:nvPr>
        </p:nvSpPr>
        <p:spPr>
          <a:xfrm>
            <a:off x="342900" y="1930401"/>
            <a:ext cx="6172200" cy="6237817"/>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4" name="Segnaposto data 23"/>
          <p:cNvSpPr>
            <a:spLocks noGrp="1"/>
          </p:cNvSpPr>
          <p:nvPr>
            <p:ph type="dt" sz="half" idx="2"/>
          </p:nvPr>
        </p:nvSpPr>
        <p:spPr>
          <a:xfrm>
            <a:off x="4343400" y="8271556"/>
            <a:ext cx="1943100" cy="512064"/>
          </a:xfrm>
          <a:prstGeom prst="rect">
            <a:avLst/>
          </a:prstGeom>
        </p:spPr>
        <p:txBody>
          <a:bodyPr vert="horz" anchor="ctr" anchorCtr="0"/>
          <a:lstStyle>
            <a:lvl1pPr algn="l" eaLnBrk="1" latinLnBrk="0" hangingPunct="1">
              <a:defRPr kumimoji="0" sz="1200">
                <a:solidFill>
                  <a:schemeClr val="tx2"/>
                </a:solidFill>
              </a:defRPr>
            </a:lvl1pPr>
          </a:lstStyle>
          <a:p>
            <a:fld id="{BBD03892-5F3A-46E2-A8C2-87A2E15DC8EE}" type="datetimeFigureOut">
              <a:rPr lang="it-IT" smtClean="0"/>
              <a:pPr/>
              <a:t>22/09/2014</a:t>
            </a:fld>
            <a:endParaRPr lang="it-IT"/>
          </a:p>
        </p:txBody>
      </p:sp>
      <p:sp>
        <p:nvSpPr>
          <p:cNvPr id="10" name="Segnaposto piè di pagina 9"/>
          <p:cNvSpPr>
            <a:spLocks noGrp="1"/>
          </p:cNvSpPr>
          <p:nvPr>
            <p:ph type="ftr" sz="quarter" idx="3"/>
          </p:nvPr>
        </p:nvSpPr>
        <p:spPr>
          <a:xfrm>
            <a:off x="1600200" y="8271556"/>
            <a:ext cx="2686050" cy="512064"/>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22" name="Segnaposto numero diapositiva 21"/>
          <p:cNvSpPr>
            <a:spLocks noGrp="1"/>
          </p:cNvSpPr>
          <p:nvPr>
            <p:ph type="sldNum" sz="quarter" idx="4"/>
          </p:nvPr>
        </p:nvSpPr>
        <p:spPr>
          <a:xfrm>
            <a:off x="6307931" y="8242041"/>
            <a:ext cx="457200" cy="6096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A26246BF-4D76-468C-80F0-C14538F60076}" type="slidenum">
              <a:rPr lang="it-IT" smtClean="0"/>
              <a:pPr/>
              <a:t>‹N›</a:t>
            </a:fld>
            <a:endParaRPr lang="it-IT"/>
          </a:p>
        </p:txBody>
      </p:sp>
      <p:sp>
        <p:nvSpPr>
          <p:cNvPr id="5" name="Segnaposto titolo 4"/>
          <p:cNvSpPr>
            <a:spLocks noGrp="1"/>
          </p:cNvSpPr>
          <p:nvPr>
            <p:ph type="title"/>
          </p:nvPr>
        </p:nvSpPr>
        <p:spPr>
          <a:xfrm>
            <a:off x="342900" y="203200"/>
            <a:ext cx="6172200" cy="1625600"/>
          </a:xfrm>
          <a:prstGeom prst="rect">
            <a:avLst/>
          </a:prstGeom>
          <a:ln w="6350" cap="rnd">
            <a:noFill/>
          </a:ln>
        </p:spPr>
        <p:txBody>
          <a:bodyPr vert="horz" anchor="b" anchorCtr="0">
            <a:normAutofit/>
          </a:bodyPr>
          <a:lstStyle/>
          <a:p>
            <a:r>
              <a:rPr kumimoji="0" lang="it-IT" smtClean="0"/>
              <a:t>Fare clic per modificare lo stile del titolo</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www.teamcralcontinental.it/Labronica" TargetMode="External"/><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hyperlink" Target="mailto:segreteria@teamcralcontinental.it"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teamcralcontinental.i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segreteria@teamcralcontinental.i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19.jpeg"/><Relationship Id="rId2" Type="http://schemas.openxmlformats.org/officeDocument/2006/relationships/notesSlide" Target="../notesSlides/notesSlide3.xml"/><Relationship Id="rId16"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jpeg"/><Relationship Id="rId15" Type="http://schemas.openxmlformats.org/officeDocument/2006/relationships/image" Target="../media/image6.jpeg"/><Relationship Id="rId10" Type="http://schemas.openxmlformats.org/officeDocument/2006/relationships/image" Target="../media/image14.png"/><Relationship Id="rId19" Type="http://schemas.openxmlformats.org/officeDocument/2006/relationships/image" Target="../media/image21.jpe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404664" y="3491880"/>
            <a:ext cx="6085334" cy="360040"/>
          </a:xfrm>
          <a:noFill/>
          <a:ln>
            <a:solidFill>
              <a:schemeClr val="accent2"/>
            </a:solidFill>
          </a:ln>
        </p:spPr>
        <p:txBody>
          <a:bodyPr/>
          <a:lstStyle/>
          <a:p>
            <a:r>
              <a:rPr lang="it-IT" sz="2000" b="1"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r>
              <a:rPr lang="it-IT" sz="1600" b="1"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Memorial</a:t>
            </a:r>
            <a:r>
              <a:rPr lang="it-IT" sz="1600" b="1"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Maurizio </a:t>
            </a:r>
            <a:r>
              <a:rPr lang="it-IT" sz="1600" b="1"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Labruzzo</a:t>
            </a:r>
            <a:r>
              <a:rPr lang="it-IT" sz="1600" b="1"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p:txBody>
      </p:sp>
      <p:sp>
        <p:nvSpPr>
          <p:cNvPr id="2" name="Titolo 1"/>
          <p:cNvSpPr>
            <a:spLocks noGrp="1"/>
          </p:cNvSpPr>
          <p:nvPr>
            <p:ph type="ctrTitle"/>
          </p:nvPr>
        </p:nvSpPr>
        <p:spPr>
          <a:xfrm>
            <a:off x="0" y="2051720"/>
            <a:ext cx="6858000" cy="1440160"/>
          </a:xfrm>
        </p:spPr>
        <p:txBody>
          <a:bodyPr/>
          <a:lstStyle/>
          <a:p>
            <a:r>
              <a:rPr lang="it-IT" sz="8800" b="1" spc="0" dirty="0" smtClean="0">
                <a:ln w="18000">
                  <a:solidFill>
                    <a:schemeClr val="accent2">
                      <a:satMod val="140000"/>
                    </a:schemeClr>
                  </a:solidFill>
                  <a:prstDash val="solid"/>
                  <a:miter lim="800000"/>
                </a:ln>
                <a:solidFill>
                  <a:schemeClr val="accent2">
                    <a:lumMod val="75000"/>
                  </a:schemeClr>
                </a:solidFill>
                <a:effectLst>
                  <a:outerShdw blurRad="25500" dist="23000" dir="7020000" algn="tl">
                    <a:srgbClr val="000000">
                      <a:alpha val="50000"/>
                    </a:srgbClr>
                  </a:outerShdw>
                </a:effectLst>
                <a:latin typeface="Script MT Bold" pitchFamily="66" charset="0"/>
              </a:rPr>
              <a:t>La Labronica</a:t>
            </a:r>
            <a:endParaRPr lang="it-IT" sz="8800" b="1" spc="0" dirty="0">
              <a:ln w="18000">
                <a:solidFill>
                  <a:schemeClr val="accent2">
                    <a:satMod val="140000"/>
                  </a:schemeClr>
                </a:solidFill>
                <a:prstDash val="solid"/>
                <a:miter lim="800000"/>
              </a:ln>
              <a:solidFill>
                <a:schemeClr val="accent2">
                  <a:lumMod val="75000"/>
                </a:schemeClr>
              </a:solidFill>
              <a:effectLst>
                <a:outerShdw blurRad="25500" dist="23000" dir="7020000" algn="tl">
                  <a:srgbClr val="000000">
                    <a:alpha val="50000"/>
                  </a:srgbClr>
                </a:outerShdw>
              </a:effectLst>
              <a:latin typeface="Script MT Bold" pitchFamily="66" charset="0"/>
            </a:endParaRPr>
          </a:p>
        </p:txBody>
      </p:sp>
      <p:sp>
        <p:nvSpPr>
          <p:cNvPr id="6" name="Rettangolo 5"/>
          <p:cNvSpPr/>
          <p:nvPr/>
        </p:nvSpPr>
        <p:spPr>
          <a:xfrm>
            <a:off x="260648" y="1187624"/>
            <a:ext cx="6192688" cy="5232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2800" b="1" cap="none" spc="50" dirty="0" smtClean="0">
                <a:ln w="11430"/>
                <a:solidFill>
                  <a:srgbClr val="0070C0"/>
                </a:solidFill>
                <a:effectLst>
                  <a:outerShdw blurRad="76200" dist="50800" dir="5400000" algn="tl" rotWithShape="0">
                    <a:srgbClr val="000000">
                      <a:alpha val="65000"/>
                    </a:srgbClr>
                  </a:outerShdw>
                </a:effectLst>
              </a:rPr>
              <a:t>Domenica 28 settembre 2014</a:t>
            </a:r>
            <a:endParaRPr lang="it-IT" sz="2800" b="1" cap="none" spc="50" dirty="0">
              <a:ln w="11430"/>
              <a:solidFill>
                <a:srgbClr val="0070C0"/>
              </a:solidFill>
              <a:effectLst>
                <a:outerShdw blurRad="76200" dist="50800" dir="5400000" algn="tl" rotWithShape="0">
                  <a:srgbClr val="000000">
                    <a:alpha val="65000"/>
                  </a:srgbClr>
                </a:outerShdw>
              </a:effectLst>
            </a:endParaRPr>
          </a:p>
        </p:txBody>
      </p:sp>
      <p:sp>
        <p:nvSpPr>
          <p:cNvPr id="11" name="Rettangolo 10"/>
          <p:cNvSpPr/>
          <p:nvPr/>
        </p:nvSpPr>
        <p:spPr>
          <a:xfrm>
            <a:off x="2636912" y="827584"/>
            <a:ext cx="1368152" cy="36933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b="1" spc="50" dirty="0" smtClean="0">
                <a:ln w="11430"/>
                <a:solidFill>
                  <a:srgbClr val="0070C0"/>
                </a:solidFill>
                <a:effectLst>
                  <a:outerShdw blurRad="76200" dist="50800" dir="5400000" algn="tl" rotWithShape="0">
                    <a:srgbClr val="000000">
                      <a:alpha val="65000"/>
                    </a:srgbClr>
                  </a:outerShdw>
                </a:effectLst>
              </a:rPr>
              <a:t>organizza</a:t>
            </a:r>
            <a:endParaRPr lang="it-IT" b="1" cap="none" spc="50" dirty="0">
              <a:ln w="11430"/>
              <a:solidFill>
                <a:srgbClr val="0070C0"/>
              </a:solidFill>
              <a:effectLst>
                <a:outerShdw blurRad="76200" dist="50800" dir="5400000" algn="tl" rotWithShape="0">
                  <a:srgbClr val="000000">
                    <a:alpha val="65000"/>
                  </a:srgbClr>
                </a:outerShdw>
              </a:effectLst>
            </a:endParaRPr>
          </a:p>
        </p:txBody>
      </p:sp>
      <p:sp>
        <p:nvSpPr>
          <p:cNvPr id="14" name="Rettangolo 13"/>
          <p:cNvSpPr/>
          <p:nvPr/>
        </p:nvSpPr>
        <p:spPr>
          <a:xfrm>
            <a:off x="548680" y="1763688"/>
            <a:ext cx="5818956" cy="523220"/>
          </a:xfrm>
          <a:prstGeom prst="rect">
            <a:avLst/>
          </a:prstGeom>
        </p:spPr>
        <p:txBody>
          <a:bodyPr wrap="square">
            <a:spAutoFit/>
          </a:bodyPr>
          <a:lstStyle/>
          <a:p>
            <a:pPr algn="ctr"/>
            <a:r>
              <a:rPr lang="it-IT" sz="2800" b="1" dirty="0" smtClean="0">
                <a:ln w="900" cmpd="sng">
                  <a:solidFill>
                    <a:srgbClr val="0070C0">
                      <a:alpha val="55000"/>
                    </a:srgbClr>
                  </a:solidFill>
                  <a:prstDash val="solid"/>
                </a:ln>
                <a:solidFill>
                  <a:srgbClr val="0070C0"/>
                </a:solidFill>
                <a:effectLst>
                  <a:innerShdw blurRad="101600" dist="76200" dir="5400000">
                    <a:schemeClr val="accent1">
                      <a:satMod val="190000"/>
                      <a:tint val="100000"/>
                      <a:alpha val="74000"/>
                    </a:schemeClr>
                  </a:innerShdw>
                </a:effectLst>
              </a:rPr>
              <a:t>Cicloturistica</a:t>
            </a:r>
            <a:endParaRPr lang="it-IT" sz="2800" b="1" dirty="0">
              <a:ln w="900" cmpd="sng">
                <a:solidFill>
                  <a:srgbClr val="0070C0">
                    <a:alpha val="55000"/>
                  </a:srgbClr>
                </a:solidFill>
                <a:prstDash val="solid"/>
              </a:ln>
              <a:solidFill>
                <a:srgbClr val="0070C0"/>
              </a:solidFill>
              <a:effectLst>
                <a:innerShdw blurRad="101600" dist="76200" dir="5400000">
                  <a:schemeClr val="accent1">
                    <a:satMod val="190000"/>
                    <a:tint val="100000"/>
                    <a:alpha val="74000"/>
                  </a:schemeClr>
                </a:innerShdw>
              </a:effectLst>
            </a:endParaRPr>
          </a:p>
        </p:txBody>
      </p:sp>
      <p:sp>
        <p:nvSpPr>
          <p:cNvPr id="15" name="Rettangolo 14"/>
          <p:cNvSpPr/>
          <p:nvPr/>
        </p:nvSpPr>
        <p:spPr>
          <a:xfrm rot="20929865">
            <a:off x="1387650" y="1198068"/>
            <a:ext cx="980728"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a:t>
            </a:r>
            <a:r>
              <a:rPr lang="it-IT"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it-IT"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6" name="CasellaDiTesto 15"/>
          <p:cNvSpPr txBox="1"/>
          <p:nvPr/>
        </p:nvSpPr>
        <p:spPr>
          <a:xfrm>
            <a:off x="260648" y="3851920"/>
            <a:ext cx="6264696" cy="646331"/>
          </a:xfrm>
          <a:prstGeom prst="rect">
            <a:avLst/>
          </a:prstGeom>
          <a:noFill/>
        </p:spPr>
        <p:txBody>
          <a:bodyPr wrap="square" rtlCol="0">
            <a:spAutoFit/>
          </a:bodyPr>
          <a:lstStyle/>
          <a:p>
            <a:pPr algn="ctr"/>
            <a:r>
              <a:rPr lang="it-IT" b="1" dirty="0" smtClean="0"/>
              <a:t>Inferno         km.  104 – </a:t>
            </a:r>
            <a:r>
              <a:rPr lang="it-IT" b="1" dirty="0" err="1" smtClean="0"/>
              <a:t>disl</a:t>
            </a:r>
            <a:r>
              <a:rPr lang="it-IT" b="1" dirty="0" smtClean="0"/>
              <a:t>.  1.660 </a:t>
            </a:r>
            <a:r>
              <a:rPr lang="it-IT" b="1" dirty="0" err="1" smtClean="0"/>
              <a:t>mt</a:t>
            </a:r>
            <a:r>
              <a:rPr lang="it-IT" b="1" dirty="0" smtClean="0"/>
              <a:t>. – 2  ristori</a:t>
            </a:r>
          </a:p>
          <a:p>
            <a:pPr algn="ctr"/>
            <a:r>
              <a:rPr lang="it-IT" b="1" dirty="0" smtClean="0"/>
              <a:t>Purgatorio   km.     72 – </a:t>
            </a:r>
            <a:r>
              <a:rPr lang="it-IT" b="1" dirty="0" err="1" smtClean="0"/>
              <a:t>disl</a:t>
            </a:r>
            <a:r>
              <a:rPr lang="it-IT" b="1" dirty="0" smtClean="0"/>
              <a:t>.     990 </a:t>
            </a:r>
            <a:r>
              <a:rPr lang="it-IT" b="1" dirty="0" err="1" smtClean="0"/>
              <a:t>mt</a:t>
            </a:r>
            <a:r>
              <a:rPr lang="it-IT" b="1" dirty="0" smtClean="0"/>
              <a:t>. – 1  ristoro</a:t>
            </a:r>
            <a:endParaRPr lang="it-IT" b="1" dirty="0"/>
          </a:p>
        </p:txBody>
      </p:sp>
      <p:sp>
        <p:nvSpPr>
          <p:cNvPr id="17" name="CasellaDiTesto 16"/>
          <p:cNvSpPr txBox="1"/>
          <p:nvPr/>
        </p:nvSpPr>
        <p:spPr>
          <a:xfrm>
            <a:off x="3789040" y="7092280"/>
            <a:ext cx="2736304" cy="1046440"/>
          </a:xfrm>
          <a:prstGeom prst="rect">
            <a:avLst/>
          </a:prstGeom>
          <a:noFill/>
        </p:spPr>
        <p:txBody>
          <a:bodyPr wrap="square" rtlCol="0">
            <a:spAutoFit/>
          </a:bodyPr>
          <a:lstStyle/>
          <a:p>
            <a:r>
              <a:rPr lang="it-IT" sz="1600" b="1" u="sng" dirty="0" smtClean="0"/>
              <a:t>SERVIZI OFFERTI:</a:t>
            </a:r>
          </a:p>
          <a:p>
            <a:r>
              <a:rPr lang="it-IT" sz="1400" i="1" dirty="0" smtClean="0"/>
              <a:t>Servizio docce</a:t>
            </a:r>
          </a:p>
          <a:p>
            <a:r>
              <a:rPr lang="it-IT" sz="1400" i="1" dirty="0" smtClean="0"/>
              <a:t>Ristoro finale</a:t>
            </a:r>
            <a:endParaRPr lang="it-IT" sz="1400" dirty="0" smtClean="0"/>
          </a:p>
          <a:p>
            <a:endParaRPr lang="it-IT" dirty="0"/>
          </a:p>
        </p:txBody>
      </p:sp>
      <p:sp>
        <p:nvSpPr>
          <p:cNvPr id="18" name="Rettangolo 17"/>
          <p:cNvSpPr/>
          <p:nvPr/>
        </p:nvSpPr>
        <p:spPr>
          <a:xfrm>
            <a:off x="332656" y="7092280"/>
            <a:ext cx="3528392" cy="1692771"/>
          </a:xfrm>
          <a:prstGeom prst="rect">
            <a:avLst/>
          </a:prstGeom>
        </p:spPr>
        <p:txBody>
          <a:bodyPr wrap="square">
            <a:spAutoFit/>
          </a:bodyPr>
          <a:lstStyle/>
          <a:p>
            <a:r>
              <a:rPr lang="it-IT" sz="1600" b="1" u="sng" dirty="0" smtClean="0"/>
              <a:t>PREMIAZIONI:</a:t>
            </a:r>
          </a:p>
          <a:p>
            <a:r>
              <a:rPr lang="it-IT" sz="1400" i="1" dirty="0" smtClean="0"/>
              <a:t>Prime tre squadre maggior punteggio</a:t>
            </a:r>
          </a:p>
          <a:p>
            <a:r>
              <a:rPr lang="it-IT" sz="1400" i="1" dirty="0" smtClean="0"/>
              <a:t>Prima squadra fuori provincia</a:t>
            </a:r>
          </a:p>
          <a:p>
            <a:r>
              <a:rPr lang="it-IT" sz="1400" i="1" dirty="0" smtClean="0"/>
              <a:t>Squadre oltre 14 iscritti: una spalla        Pacco gara per ogni iscritto</a:t>
            </a:r>
          </a:p>
          <a:p>
            <a:endParaRPr lang="it-IT" sz="1600" i="1" dirty="0" smtClean="0"/>
          </a:p>
          <a:p>
            <a:endParaRPr lang="it-IT" sz="1600" i="1" dirty="0" smtClean="0"/>
          </a:p>
        </p:txBody>
      </p:sp>
      <p:sp>
        <p:nvSpPr>
          <p:cNvPr id="19" name="Rettangolo 18"/>
          <p:cNvSpPr/>
          <p:nvPr/>
        </p:nvSpPr>
        <p:spPr>
          <a:xfrm>
            <a:off x="260648" y="4572000"/>
            <a:ext cx="6336704" cy="923330"/>
          </a:xfrm>
          <a:prstGeom prst="rect">
            <a:avLst/>
          </a:prstGeom>
          <a:noFill/>
        </p:spPr>
        <p:txBody>
          <a:bodyPr wrap="square" lIns="91440" tIns="45720" rIns="91440" bIns="45720">
            <a:spAutoFit/>
          </a:bodyPr>
          <a:lstStyle/>
          <a:p>
            <a:pPr algn="ctr"/>
            <a:r>
              <a:rPr lang="it-IT"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Quota iscrizione  €  7,00  </a:t>
            </a:r>
          </a:p>
          <a:p>
            <a:pPr algn="ctr"/>
            <a:r>
              <a:rPr lang="it-IT"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Palazzo Sport “M. </a:t>
            </a:r>
            <a:r>
              <a:rPr lang="it-IT"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Cosmelli</a:t>
            </a:r>
            <a:r>
              <a:rPr lang="it-IT"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Via S. Allende 11 - Livorno</a:t>
            </a:r>
          </a:p>
          <a:p>
            <a:pPr algn="ctr"/>
            <a:r>
              <a:rPr lang="it-IT"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Ritrovo  ore   7:00 - Partenza  alla francese  ore 8:00 / 8:30</a:t>
            </a:r>
            <a:endParaRPr lang="it-IT"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0" name="CasellaDiTesto 19"/>
          <p:cNvSpPr txBox="1"/>
          <p:nvPr/>
        </p:nvSpPr>
        <p:spPr>
          <a:xfrm>
            <a:off x="260648" y="8244408"/>
            <a:ext cx="6264696" cy="646331"/>
          </a:xfrm>
          <a:prstGeom prst="rect">
            <a:avLst/>
          </a:prstGeom>
          <a:noFill/>
        </p:spPr>
        <p:txBody>
          <a:bodyPr wrap="square" rtlCol="0">
            <a:spAutoFit/>
          </a:bodyPr>
          <a:lstStyle/>
          <a:p>
            <a:pPr algn="just"/>
            <a:r>
              <a:rPr lang="it-IT" sz="1200" dirty="0" smtClean="0"/>
              <a:t>Il regolamento nazionale prevede l’uso del casco rigido ed il rispetto del Codice della strada.</a:t>
            </a:r>
          </a:p>
          <a:p>
            <a:pPr algn="just"/>
            <a:r>
              <a:rPr lang="it-IT" sz="1200" dirty="0" smtClean="0"/>
              <a:t>L’organizzazione declina ogni responsabilità per incidenti che dovessero verificarsi prima, durante e dopo la manifestazione. Per quanto non contemplato vige il regolamento UISP</a:t>
            </a:r>
            <a:endParaRPr lang="it-IT" sz="1200" dirty="0"/>
          </a:p>
        </p:txBody>
      </p:sp>
      <p:sp>
        <p:nvSpPr>
          <p:cNvPr id="21" name="CasellaDiTesto 20"/>
          <p:cNvSpPr txBox="1"/>
          <p:nvPr/>
        </p:nvSpPr>
        <p:spPr>
          <a:xfrm>
            <a:off x="0" y="5940152"/>
            <a:ext cx="6858000" cy="1200329"/>
          </a:xfrm>
          <a:prstGeom prst="rect">
            <a:avLst/>
          </a:prstGeom>
          <a:noFill/>
        </p:spPr>
        <p:txBody>
          <a:bodyPr wrap="square" rtlCol="0">
            <a:spAutoFit/>
          </a:bodyPr>
          <a:lstStyle/>
          <a:p>
            <a:r>
              <a:rPr lang="it-IT" dirty="0" smtClean="0"/>
              <a:t>    </a:t>
            </a:r>
            <a:r>
              <a:rPr lang="it-IT" dirty="0" err="1" smtClean="0"/>
              <a:t>Pre</a:t>
            </a:r>
            <a:r>
              <a:rPr lang="it-IT" dirty="0" smtClean="0"/>
              <a:t> Iscrizioni:   </a:t>
            </a:r>
            <a:r>
              <a:rPr lang="it-IT" dirty="0" smtClean="0">
                <a:solidFill>
                  <a:srgbClr val="1D07A1"/>
                </a:solidFill>
                <a:hlinkClick r:id="rId3"/>
              </a:rPr>
              <a:t>www.teamcralcontinental.it/La Labronica</a:t>
            </a:r>
            <a:endParaRPr lang="it-IT" dirty="0" smtClean="0">
              <a:solidFill>
                <a:srgbClr val="1D07A1"/>
              </a:solidFill>
            </a:endParaRPr>
          </a:p>
          <a:p>
            <a:r>
              <a:rPr lang="it-IT" dirty="0" smtClean="0"/>
              <a:t>                               </a:t>
            </a:r>
            <a:r>
              <a:rPr lang="it-IT" dirty="0" smtClean="0">
                <a:solidFill>
                  <a:srgbClr val="1D07A1"/>
                </a:solidFill>
                <a:hlinkClick r:id="rId4"/>
              </a:rPr>
              <a:t>segreteria@teamcralcontinental.it</a:t>
            </a:r>
            <a:endParaRPr lang="it-IT" dirty="0" smtClean="0">
              <a:solidFill>
                <a:srgbClr val="1D07A1"/>
              </a:solidFill>
            </a:endParaRPr>
          </a:p>
          <a:p>
            <a:r>
              <a:rPr lang="it-IT" dirty="0" smtClean="0"/>
              <a:t>     </a:t>
            </a:r>
            <a:r>
              <a:rPr lang="it-IT" dirty="0" smtClean="0">
                <a:solidFill>
                  <a:srgbClr val="2709DD"/>
                </a:solidFill>
              </a:rPr>
              <a:t>Graziano  347 6180494 - Massimo 320 9482749 - Fax 0586 624022</a:t>
            </a:r>
          </a:p>
          <a:p>
            <a:endParaRPr lang="it-IT" dirty="0">
              <a:solidFill>
                <a:srgbClr val="2709DD"/>
              </a:solidFill>
            </a:endParaRPr>
          </a:p>
        </p:txBody>
      </p:sp>
      <p:pic>
        <p:nvPicPr>
          <p:cNvPr id="25" name="Immagine 24" descr="team_cral_base_gialla.jpg"/>
          <p:cNvPicPr>
            <a:picLocks noChangeAspect="1"/>
          </p:cNvPicPr>
          <p:nvPr/>
        </p:nvPicPr>
        <p:blipFill>
          <a:blip r:embed="rId5" cstate="print"/>
          <a:stretch>
            <a:fillRect/>
          </a:stretch>
        </p:blipFill>
        <p:spPr>
          <a:xfrm>
            <a:off x="1412776" y="251520"/>
            <a:ext cx="3693829" cy="504056"/>
          </a:xfrm>
          <a:prstGeom prst="rect">
            <a:avLst/>
          </a:prstGeom>
        </p:spPr>
      </p:pic>
      <p:pic>
        <p:nvPicPr>
          <p:cNvPr id="26" name="Immagine 25" descr="facebook.jpg"/>
          <p:cNvPicPr>
            <a:picLocks noChangeAspect="1"/>
          </p:cNvPicPr>
          <p:nvPr/>
        </p:nvPicPr>
        <p:blipFill>
          <a:blip r:embed="rId6" cstate="print"/>
          <a:stretch>
            <a:fillRect/>
          </a:stretch>
        </p:blipFill>
        <p:spPr>
          <a:xfrm>
            <a:off x="476672" y="6804248"/>
            <a:ext cx="288032" cy="288032"/>
          </a:xfrm>
          <a:prstGeom prst="rect">
            <a:avLst/>
          </a:prstGeom>
        </p:spPr>
      </p:pic>
      <p:sp>
        <p:nvSpPr>
          <p:cNvPr id="27" name="CasellaDiTesto 26"/>
          <p:cNvSpPr txBox="1"/>
          <p:nvPr/>
        </p:nvSpPr>
        <p:spPr>
          <a:xfrm>
            <a:off x="764704" y="6804248"/>
            <a:ext cx="3096344" cy="369332"/>
          </a:xfrm>
          <a:prstGeom prst="rect">
            <a:avLst/>
          </a:prstGeom>
          <a:noFill/>
        </p:spPr>
        <p:txBody>
          <a:bodyPr wrap="square" rtlCol="0">
            <a:spAutoFit/>
          </a:bodyPr>
          <a:lstStyle/>
          <a:p>
            <a:r>
              <a:rPr lang="it-IT" dirty="0" smtClean="0">
                <a:solidFill>
                  <a:srgbClr val="2709DD"/>
                </a:solidFill>
              </a:rPr>
              <a:t>La Labronica cicloturistica</a:t>
            </a:r>
            <a:endParaRPr lang="it-IT" dirty="0">
              <a:solidFill>
                <a:srgbClr val="2709DD"/>
              </a:solidFill>
            </a:endParaRPr>
          </a:p>
        </p:txBody>
      </p:sp>
      <p:sp>
        <p:nvSpPr>
          <p:cNvPr id="29" name="CasellaDiTesto 28"/>
          <p:cNvSpPr txBox="1"/>
          <p:nvPr/>
        </p:nvSpPr>
        <p:spPr>
          <a:xfrm>
            <a:off x="0" y="5580112"/>
            <a:ext cx="6858000" cy="338554"/>
          </a:xfrm>
          <a:prstGeom prst="rect">
            <a:avLst/>
          </a:prstGeom>
          <a:noFill/>
        </p:spPr>
        <p:txBody>
          <a:bodyPr wrap="square" rtlCol="0">
            <a:spAutoFit/>
          </a:bodyPr>
          <a:lstStyle/>
          <a:p>
            <a:pPr algn="ctr"/>
            <a:r>
              <a:rPr lang="it-IT" sz="1600" b="1" i="1" dirty="0" smtClean="0"/>
              <a:t>L’intero ricavato della manifestazione sarà devoluto in beneficienza.</a:t>
            </a:r>
            <a:endParaRPr lang="it-IT" sz="1600" b="1" i="1" dirty="0"/>
          </a:p>
        </p:txBody>
      </p:sp>
      <p:sp>
        <p:nvSpPr>
          <p:cNvPr id="24" name="CasellaDiTesto 23"/>
          <p:cNvSpPr txBox="1"/>
          <p:nvPr/>
        </p:nvSpPr>
        <p:spPr>
          <a:xfrm>
            <a:off x="620688" y="3131840"/>
            <a:ext cx="5616624" cy="400110"/>
          </a:xfrm>
          <a:prstGeom prst="rect">
            <a:avLst/>
          </a:prstGeom>
          <a:noFill/>
        </p:spPr>
        <p:txBody>
          <a:bodyPr wrap="square" rtlCol="0">
            <a:spAutoFit/>
          </a:bodyPr>
          <a:lstStyle/>
          <a:p>
            <a:pPr algn="ctr"/>
            <a:r>
              <a:rPr lang="it-IT" sz="2000" b="1" spc="50" dirty="0" smtClean="0">
                <a:ln w="11430"/>
                <a:solidFill>
                  <a:srgbClr val="0070C0"/>
                </a:solidFill>
                <a:effectLst>
                  <a:outerShdw blurRad="76200" dist="50800" dir="5400000" algn="tl" rotWithShape="0">
                    <a:srgbClr val="000000">
                      <a:alpha val="65000"/>
                    </a:srgbClr>
                  </a:outerShdw>
                </a:effectLst>
              </a:rPr>
              <a:t>Valida per il Campionato Provinciale UISP</a:t>
            </a:r>
            <a:endParaRPr lang="it-IT" sz="2000" b="1" spc="50" dirty="0">
              <a:ln w="11430"/>
              <a:solidFill>
                <a:srgbClr val="0070C0"/>
              </a:solidFill>
              <a:effectLst>
                <a:outerShdw blurRad="76200" dist="50800" dir="5400000" algn="tl" rotWithShape="0">
                  <a:srgbClr val="000000">
                    <a:alpha val="65000"/>
                  </a:srgbClr>
                </a:outerShdw>
              </a:effectLst>
            </a:endParaRPr>
          </a:p>
        </p:txBody>
      </p:sp>
      <p:pic>
        <p:nvPicPr>
          <p:cNvPr id="22" name="Immagine 21" descr="1logo UISO Lega Ciclismo.jpg"/>
          <p:cNvPicPr>
            <a:picLocks noChangeAspect="1"/>
          </p:cNvPicPr>
          <p:nvPr/>
        </p:nvPicPr>
        <p:blipFill>
          <a:blip r:embed="rId7" cstate="print"/>
          <a:stretch>
            <a:fillRect/>
          </a:stretch>
        </p:blipFill>
        <p:spPr>
          <a:xfrm>
            <a:off x="5373216" y="251520"/>
            <a:ext cx="1183823" cy="864000"/>
          </a:xfrm>
          <a:prstGeom prst="rect">
            <a:avLst/>
          </a:prstGeom>
        </p:spPr>
      </p:pic>
      <p:pic>
        <p:nvPicPr>
          <p:cNvPr id="28" name="Immagine 27" descr="comune livorno.jpg"/>
          <p:cNvPicPr>
            <a:picLocks noChangeAspect="1"/>
          </p:cNvPicPr>
          <p:nvPr/>
        </p:nvPicPr>
        <p:blipFill>
          <a:blip r:embed="rId8" cstate="print"/>
          <a:stretch>
            <a:fillRect/>
          </a:stretch>
        </p:blipFill>
        <p:spPr>
          <a:xfrm>
            <a:off x="476672" y="251520"/>
            <a:ext cx="712304" cy="972000"/>
          </a:xfrm>
          <a:prstGeom prst="rect">
            <a:avLst/>
          </a:prstGeom>
        </p:spPr>
      </p:pic>
      <p:sp>
        <p:nvSpPr>
          <p:cNvPr id="30" name="CasellaDiTesto 29"/>
          <p:cNvSpPr txBox="1"/>
          <p:nvPr/>
        </p:nvSpPr>
        <p:spPr>
          <a:xfrm flipH="1">
            <a:off x="764704" y="4427984"/>
            <a:ext cx="5616624" cy="246221"/>
          </a:xfrm>
          <a:prstGeom prst="rect">
            <a:avLst/>
          </a:prstGeom>
          <a:noFill/>
        </p:spPr>
        <p:txBody>
          <a:bodyPr wrap="square" rtlCol="0">
            <a:spAutoFit/>
          </a:bodyPr>
          <a:lstStyle/>
          <a:p>
            <a:pPr algn="ctr"/>
            <a:r>
              <a:rPr lang="it-IT" sz="1000" b="1" i="1" dirty="0" smtClean="0"/>
              <a:t>Punteggio speciale per partecipanti con biciclette e abbigliamento d’epoca</a:t>
            </a:r>
            <a:endParaRPr lang="it-IT" sz="1000" b="1"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332656" y="539552"/>
            <a:ext cx="6172200" cy="8496944"/>
          </a:xfrm>
        </p:spPr>
        <p:txBody>
          <a:bodyPr>
            <a:normAutofit fontScale="25000" lnSpcReduction="20000"/>
          </a:bodyPr>
          <a:lstStyle/>
          <a:p>
            <a:pPr>
              <a:buNone/>
            </a:pPr>
            <a:r>
              <a:rPr lang="it-IT" sz="5600" b="1" dirty="0" smtClean="0"/>
              <a:t>Regolamento </a:t>
            </a:r>
            <a:r>
              <a:rPr lang="it-IT" sz="8000" b="1" dirty="0" smtClean="0">
                <a:solidFill>
                  <a:srgbClr val="C00000"/>
                </a:solidFill>
                <a:latin typeface="Script MT Bold" pitchFamily="66" charset="0"/>
              </a:rPr>
              <a:t>La Labronica </a:t>
            </a:r>
            <a:r>
              <a:rPr lang="it-IT" sz="5600" b="1" dirty="0" smtClean="0">
                <a:solidFill>
                  <a:srgbClr val="C00000"/>
                </a:solidFill>
                <a:latin typeface="Script MT Bold" pitchFamily="66" charset="0"/>
              </a:rPr>
              <a:t>Cicloturistica</a:t>
            </a:r>
          </a:p>
          <a:p>
            <a:pPr>
              <a:buNone/>
            </a:pPr>
            <a:endParaRPr lang="it-IT" sz="5600" b="1" dirty="0" smtClean="0"/>
          </a:p>
          <a:p>
            <a:pPr marL="0" indent="0">
              <a:lnSpc>
                <a:spcPct val="120000"/>
              </a:lnSpc>
              <a:buNone/>
            </a:pPr>
            <a:r>
              <a:rPr lang="it-IT" dirty="0" smtClean="0"/>
              <a:t>La Labronica è una manifestazione cicloturistica, non competitiva, aperta a tutti gli atleti tesserati per la UISP, FCI e per gli Enti di promozione sportiva aderenti alla Consulta. </a:t>
            </a:r>
          </a:p>
          <a:p>
            <a:pPr marL="0" indent="0">
              <a:lnSpc>
                <a:spcPct val="120000"/>
              </a:lnSpc>
              <a:buNone/>
            </a:pPr>
            <a:r>
              <a:rPr lang="it-IT" dirty="0" smtClean="0"/>
              <a:t>La Labronica  si svolgerà a Livorno il giorno 28 settembre 2014.</a:t>
            </a:r>
          </a:p>
          <a:p>
            <a:pPr marL="0" indent="0">
              <a:lnSpc>
                <a:spcPct val="120000"/>
              </a:lnSpc>
              <a:buNone/>
            </a:pPr>
            <a:r>
              <a:rPr lang="it-IT" dirty="0" smtClean="0"/>
              <a:t>Sono previsti due percorsi denominati: INFERNO KM 104 e PURGATORIO KM 72.</a:t>
            </a:r>
          </a:p>
          <a:p>
            <a:pPr marL="0" indent="0">
              <a:lnSpc>
                <a:spcPct val="120000"/>
              </a:lnSpc>
              <a:buNone/>
            </a:pPr>
            <a:r>
              <a:rPr lang="it-IT" dirty="0" smtClean="0"/>
              <a:t>IL REGOLAMENTO ATTUATIVO E’ IL REGOLAMENTO UISP.</a:t>
            </a:r>
          </a:p>
          <a:p>
            <a:pPr marL="0" indent="177800" algn="just">
              <a:lnSpc>
                <a:spcPct val="120000"/>
              </a:lnSpc>
              <a:buFont typeface="Arial" pitchFamily="34" charset="0"/>
              <a:buChar char="•"/>
            </a:pPr>
            <a:r>
              <a:rPr lang="it-IT" b="1" dirty="0" smtClean="0"/>
              <a:t>Art. 1 REQUISITI PARTECIPAZIONE</a:t>
            </a:r>
            <a:endParaRPr lang="it-IT" dirty="0" smtClean="0"/>
          </a:p>
          <a:p>
            <a:pPr marL="0" indent="177800" algn="just">
              <a:lnSpc>
                <a:spcPct val="120000"/>
              </a:lnSpc>
              <a:buNone/>
            </a:pPr>
            <a:r>
              <a:rPr lang="it-IT" dirty="0" smtClean="0"/>
              <a:t>La Labronica è aperta a tutti i tesserati U.I.S.P. e </a:t>
            </a:r>
            <a:r>
              <a:rPr lang="it-IT" dirty="0" err="1" smtClean="0"/>
              <a:t>F.C.I.</a:t>
            </a:r>
            <a:r>
              <a:rPr lang="it-IT" dirty="0" smtClean="0"/>
              <a:t> e agli Enti di Promozione Sportiva in possesso di idoneità medico sportiva per la pratica del ciclismo e ai cicloamatori stranieri in regola con la Federazione di appartenenza per l’anno 2014. </a:t>
            </a:r>
          </a:p>
          <a:p>
            <a:pPr marL="0" indent="177800" algn="just">
              <a:lnSpc>
                <a:spcPct val="120000"/>
              </a:lnSpc>
              <a:buNone/>
            </a:pPr>
            <a:r>
              <a:rPr lang="it-IT" dirty="0" smtClean="0"/>
              <a:t>La manifestazione è ad invito ed il Comitato Organizzatore potrà in ogni momento ed a suo insindacabile giudizio decidere se accettare o meno l’iscrizione oppure escludere un iscritto dalla manifestazione nel caso possa arrecare danno all’immagine della stessa. Il Comitato Organizzatore si riserva la facoltà di accettare richieste di iscrizione di ciclisti che abbiano avuto sanzioni e/o squalifiche in materia di dopin</a:t>
            </a:r>
            <a:r>
              <a:rPr lang="it-IT" b="1" dirty="0" smtClean="0"/>
              <a:t>g.</a:t>
            </a:r>
            <a:endParaRPr lang="it-IT" dirty="0" smtClean="0"/>
          </a:p>
          <a:p>
            <a:pPr marL="0" indent="177800" algn="just">
              <a:lnSpc>
                <a:spcPct val="120000"/>
              </a:lnSpc>
              <a:buFont typeface="Arial" pitchFamily="34" charset="0"/>
              <a:buChar char="•"/>
            </a:pPr>
            <a:r>
              <a:rPr lang="it-IT" b="1" dirty="0" smtClean="0"/>
              <a:t>Art. 2 ISCRIZIONI</a:t>
            </a:r>
            <a:endParaRPr lang="it-IT" dirty="0" smtClean="0"/>
          </a:p>
          <a:p>
            <a:pPr marL="0" indent="177800">
              <a:lnSpc>
                <a:spcPct val="120000"/>
              </a:lnSpc>
              <a:buNone/>
            </a:pPr>
            <a:r>
              <a:rPr lang="it-IT" dirty="0" smtClean="0"/>
              <a:t>Le preiscrizioni possono essere perfezionate utilizzando l’apposito modulo reperibile sul sito internet  </a:t>
            </a:r>
            <a:r>
              <a:rPr lang="it-IT" u="sng" dirty="0" smtClean="0">
                <a:hlinkClick r:id="rId3"/>
              </a:rPr>
              <a:t>www.teamcralcontinental.it</a:t>
            </a:r>
            <a:r>
              <a:rPr lang="it-IT" dirty="0" smtClean="0"/>
              <a:t> ; le stesse si definiranno solo a pagamento avvenuto.</a:t>
            </a:r>
          </a:p>
          <a:p>
            <a:pPr marL="0" indent="177800">
              <a:lnSpc>
                <a:spcPct val="120000"/>
              </a:lnSpc>
              <a:buNone/>
            </a:pPr>
            <a:r>
              <a:rPr lang="it-IT" dirty="0" smtClean="0"/>
              <a:t>L’invio del modulo di preiscrizione potrà avvenire nelle seguenti modalità:</a:t>
            </a:r>
          </a:p>
          <a:p>
            <a:pPr marL="0" indent="177800">
              <a:lnSpc>
                <a:spcPct val="120000"/>
              </a:lnSpc>
              <a:buFont typeface="Wingdings" pitchFamily="2" charset="2"/>
              <a:buChar char="Ø"/>
            </a:pPr>
            <a:r>
              <a:rPr lang="it-IT" dirty="0" smtClean="0"/>
              <a:t>tramite posta elettronica all’indirizzo: </a:t>
            </a:r>
            <a:r>
              <a:rPr lang="it-IT" u="sng" dirty="0" smtClean="0">
                <a:hlinkClick r:id="rId4"/>
              </a:rPr>
              <a:t>segreteria@teamcralcontinental.it</a:t>
            </a:r>
            <a:r>
              <a:rPr lang="en-US" dirty="0" smtClean="0"/>
              <a:t> </a:t>
            </a:r>
          </a:p>
          <a:p>
            <a:pPr marL="0" indent="177800">
              <a:lnSpc>
                <a:spcPct val="120000"/>
              </a:lnSpc>
              <a:buFont typeface="Wingdings" pitchFamily="2" charset="2"/>
              <a:buChar char="Ø"/>
            </a:pPr>
            <a:r>
              <a:rPr lang="it-IT" dirty="0" smtClean="0"/>
              <a:t>tramite fax al </a:t>
            </a:r>
            <a:r>
              <a:rPr lang="it-IT" dirty="0" err="1" smtClean="0"/>
              <a:t>N°</a:t>
            </a:r>
            <a:r>
              <a:rPr lang="it-IT" dirty="0" smtClean="0"/>
              <a:t>: 0586 624022</a:t>
            </a:r>
          </a:p>
          <a:p>
            <a:pPr marL="0" indent="177800">
              <a:lnSpc>
                <a:spcPct val="120000"/>
              </a:lnSpc>
              <a:buNone/>
            </a:pPr>
            <a:r>
              <a:rPr lang="it-IT" dirty="0" smtClean="0"/>
              <a:t>Per l’iscrizione dei Gruppi Sportivi sarà sufficiente inviare una lista degli atleti corredata di tutti i dati richiesti, (modulo scaricabile al sito internet </a:t>
            </a:r>
            <a:r>
              <a:rPr lang="it-IT" u="sng" dirty="0" smtClean="0">
                <a:hlinkClick r:id="rId3"/>
              </a:rPr>
              <a:t>www.teamcralcontinental.it</a:t>
            </a:r>
            <a:r>
              <a:rPr lang="it-IT" dirty="0" smtClean="0"/>
              <a:t>.) e sottoscritta dal Presidente della Società. La </a:t>
            </a:r>
            <a:r>
              <a:rPr lang="it-IT" i="1" u="sng" dirty="0" smtClean="0"/>
              <a:t>Quota iscrizione (7,00 € persona) dovrà essere versata al ritiro del pettorale </a:t>
            </a:r>
            <a:r>
              <a:rPr lang="it-IT" dirty="0" smtClean="0"/>
              <a:t>. </a:t>
            </a:r>
          </a:p>
          <a:p>
            <a:pPr marL="0" indent="177800">
              <a:lnSpc>
                <a:spcPct val="120000"/>
              </a:lnSpc>
            </a:pPr>
            <a:r>
              <a:rPr lang="it-IT" b="1" dirty="0" smtClean="0"/>
              <a:t> Art. 3 EQUIPAGGIAMENTO OBBLIGATORIO</a:t>
            </a:r>
            <a:endParaRPr lang="it-IT" dirty="0" smtClean="0"/>
          </a:p>
          <a:p>
            <a:pPr marL="0" indent="177800">
              <a:lnSpc>
                <a:spcPct val="120000"/>
              </a:lnSpc>
              <a:buNone/>
            </a:pPr>
            <a:r>
              <a:rPr lang="it-IT" dirty="0" smtClean="0"/>
              <a:t>Tutti i partecipanti dovranno obbligatoriamente avere con sé durante la cicloturistica:</a:t>
            </a:r>
          </a:p>
          <a:p>
            <a:pPr marL="0" lvl="0" indent="177800">
              <a:lnSpc>
                <a:spcPct val="120000"/>
              </a:lnSpc>
              <a:buNone/>
            </a:pPr>
            <a:r>
              <a:rPr lang="it-IT" dirty="0" smtClean="0"/>
              <a:t>un set di attrezzi per lo smontaggio del copertone/tubolare;  una camera d’aria (o tubolare) di scorta;  una pompa (o bomboletta di aria compressa) per il </a:t>
            </a:r>
            <a:r>
              <a:rPr lang="it-IT" dirty="0" err="1" smtClean="0"/>
              <a:t>gonfiaggio</a:t>
            </a:r>
            <a:r>
              <a:rPr lang="it-IT" dirty="0" smtClean="0"/>
              <a:t> delle ruote;  </a:t>
            </a:r>
            <a:r>
              <a:rPr lang="en-US" dirty="0" err="1" smtClean="0"/>
              <a:t>una</a:t>
            </a:r>
            <a:r>
              <a:rPr lang="en-US" dirty="0" smtClean="0"/>
              <a:t> </a:t>
            </a:r>
            <a:r>
              <a:rPr lang="en-US" dirty="0" err="1" smtClean="0"/>
              <a:t>borraccia</a:t>
            </a:r>
            <a:r>
              <a:rPr lang="en-US" dirty="0" smtClean="0"/>
              <a:t>.</a:t>
            </a:r>
            <a:endParaRPr lang="it-IT" dirty="0" smtClean="0"/>
          </a:p>
          <a:p>
            <a:pPr marL="0" indent="177800">
              <a:lnSpc>
                <a:spcPct val="120000"/>
              </a:lnSpc>
              <a:buNone/>
            </a:pPr>
            <a:r>
              <a:rPr lang="it-IT" dirty="0" smtClean="0"/>
              <a:t>Inoltre, tutti i partecipanti, durante tutta la durata della gara, dovranno obbligatoriamente indossare il casco rigido omologato e tenere attaccato il cartellino identificativo  “La Labronica” rigido nel telaio.</a:t>
            </a:r>
          </a:p>
          <a:p>
            <a:pPr marL="0" indent="177800">
              <a:lnSpc>
                <a:spcPct val="120000"/>
              </a:lnSpc>
            </a:pPr>
            <a:r>
              <a:rPr lang="it-IT" b="1" dirty="0" smtClean="0"/>
              <a:t>Art. 4 VEICOLI AL SEGUITO:</a:t>
            </a:r>
            <a:endParaRPr lang="it-IT" dirty="0" smtClean="0"/>
          </a:p>
          <a:p>
            <a:pPr marL="0" indent="177800">
              <a:lnSpc>
                <a:spcPct val="120000"/>
              </a:lnSpc>
              <a:buNone/>
            </a:pPr>
            <a:r>
              <a:rPr lang="it-IT" dirty="0" smtClean="0"/>
              <a:t>L’assistenza da parte di mezzi privati al seguito di uno o più atleti sul percorso della gara è vietata.</a:t>
            </a:r>
            <a:endParaRPr lang="it-IT" b="1" dirty="0" smtClean="0"/>
          </a:p>
          <a:p>
            <a:pPr marL="0" indent="177800">
              <a:lnSpc>
                <a:spcPct val="120000"/>
              </a:lnSpc>
            </a:pPr>
            <a:r>
              <a:rPr lang="it-IT" b="1" dirty="0" smtClean="0"/>
              <a:t>Art. 5 CODICE DELLA STRADA</a:t>
            </a:r>
            <a:endParaRPr lang="it-IT" dirty="0" smtClean="0"/>
          </a:p>
          <a:p>
            <a:pPr marL="0" indent="177800">
              <a:lnSpc>
                <a:spcPct val="120000"/>
              </a:lnSpc>
              <a:buNone/>
            </a:pPr>
            <a:r>
              <a:rPr lang="it-IT" dirty="0" smtClean="0"/>
              <a:t>Vige per ogni partecipante l’assoluto rispetto e osservanza del Codice della Strada.</a:t>
            </a:r>
            <a:endParaRPr lang="it-IT" b="1" dirty="0" smtClean="0"/>
          </a:p>
          <a:p>
            <a:pPr marL="0" indent="177800">
              <a:lnSpc>
                <a:spcPct val="120000"/>
              </a:lnSpc>
            </a:pPr>
            <a:r>
              <a:rPr lang="it-IT" b="1" dirty="0" smtClean="0"/>
              <a:t>Art. 6 PARTENZA</a:t>
            </a:r>
            <a:endParaRPr lang="it-IT" dirty="0" smtClean="0"/>
          </a:p>
          <a:p>
            <a:pPr marL="0" indent="177800">
              <a:lnSpc>
                <a:spcPct val="120000"/>
              </a:lnSpc>
              <a:buNone/>
            </a:pPr>
            <a:r>
              <a:rPr lang="it-IT" dirty="0" smtClean="0"/>
              <a:t>La  partenza è alla francese dalle 08:00 alle 08:30</a:t>
            </a:r>
            <a:endParaRPr lang="it-IT" b="1" dirty="0" smtClean="0"/>
          </a:p>
          <a:p>
            <a:pPr marL="0" indent="177800">
              <a:lnSpc>
                <a:spcPct val="120000"/>
              </a:lnSpc>
            </a:pPr>
            <a:r>
              <a:rPr lang="it-IT" b="1" dirty="0" smtClean="0"/>
              <a:t>Art. 7 PREMIAZIONI</a:t>
            </a:r>
            <a:endParaRPr lang="it-IT" dirty="0" smtClean="0"/>
          </a:p>
          <a:p>
            <a:pPr marL="0" indent="177800">
              <a:lnSpc>
                <a:spcPct val="120000"/>
              </a:lnSpc>
              <a:buNone/>
            </a:pPr>
            <a:r>
              <a:rPr lang="it-IT" dirty="0" smtClean="0"/>
              <a:t>Verranno premiate le prime 3 squadre con maggior punteggio e  la prima squadra provenienti da fuori provincia.</a:t>
            </a:r>
            <a:endParaRPr lang="it-IT" b="1" dirty="0" smtClean="0"/>
          </a:p>
          <a:p>
            <a:pPr marL="0" indent="177800">
              <a:lnSpc>
                <a:spcPct val="120000"/>
              </a:lnSpc>
            </a:pPr>
            <a:r>
              <a:rPr lang="it-IT" b="1" dirty="0" smtClean="0"/>
              <a:t>Art. 8 PUNTEGGI</a:t>
            </a:r>
            <a:endParaRPr lang="it-IT" dirty="0" smtClean="0"/>
          </a:p>
          <a:p>
            <a:pPr marL="0" indent="177800">
              <a:lnSpc>
                <a:spcPct val="120000"/>
              </a:lnSpc>
              <a:buNone/>
            </a:pPr>
            <a:r>
              <a:rPr lang="it-IT" dirty="0" smtClean="0"/>
              <a:t>1 punto per partecipante. 2 punti per donne partecipanti. 2 punti bici d’epoca.</a:t>
            </a:r>
            <a:r>
              <a:rPr lang="it-IT" b="1" dirty="0" smtClean="0"/>
              <a:t> </a:t>
            </a:r>
            <a:endParaRPr lang="it-IT" dirty="0" smtClean="0"/>
          </a:p>
          <a:p>
            <a:pPr marL="0" indent="177800">
              <a:lnSpc>
                <a:spcPct val="120000"/>
              </a:lnSpc>
            </a:pPr>
            <a:r>
              <a:rPr lang="it-IT" b="1" dirty="0" smtClean="0"/>
              <a:t>ART. 9 SOTTOSCRIZIONE MODULO</a:t>
            </a:r>
            <a:endParaRPr lang="it-IT" dirty="0" smtClean="0"/>
          </a:p>
          <a:p>
            <a:pPr marL="0" indent="177800" algn="just">
              <a:lnSpc>
                <a:spcPct val="120000"/>
              </a:lnSpc>
              <a:buNone/>
            </a:pPr>
            <a:r>
              <a:rPr lang="it-IT" dirty="0" smtClean="0"/>
              <a:t>Sottoscrivendo il modulo d’iscrizione il concorrente dichiara: di essere in possesso dell’attestato medico secondo il D.M. del 18/02/82; di essere in possesso di regolare tessera di appartenenza ad un Ente di promozione sportiva appartenente alla Consulta; di aver preso visione ed accettare integralmente il presente regolamento. Il concorrente esprime altresì il consenso dell’utilizzo della propria immagine e dei propri dati, come disposto dal DLgs </a:t>
            </a:r>
            <a:r>
              <a:rPr lang="it-IT" dirty="0" err="1" smtClean="0"/>
              <a:t>nr</a:t>
            </a:r>
            <a:r>
              <a:rPr lang="it-IT" dirty="0" smtClean="0"/>
              <a:t>. 196 del 30 Giugno 2003 (norma in materia di protezione dei dati personali).</a:t>
            </a:r>
          </a:p>
          <a:p>
            <a:pPr marL="0" indent="177800" algn="just">
              <a:lnSpc>
                <a:spcPct val="120000"/>
              </a:lnSpc>
            </a:pPr>
            <a:r>
              <a:rPr lang="it-IT" b="1" dirty="0" smtClean="0"/>
              <a:t>ART. 10 VARIAZIONI</a:t>
            </a:r>
            <a:endParaRPr lang="it-IT" dirty="0" smtClean="0"/>
          </a:p>
          <a:p>
            <a:pPr marL="0" indent="177800" algn="just">
              <a:lnSpc>
                <a:spcPct val="120000"/>
              </a:lnSpc>
              <a:buNone/>
            </a:pPr>
            <a:r>
              <a:rPr lang="it-IT" dirty="0" smtClean="0"/>
              <a:t>Il Comitato Organizzatore si riserva la facoltà di apportare variazioni al presente regolamento dandone opportuna evidenza sul sito Internet </a:t>
            </a:r>
            <a:r>
              <a:rPr lang="it-IT" u="sng" dirty="0" smtClean="0">
                <a:hlinkClick r:id="rId3"/>
              </a:rPr>
              <a:t>www.teamcralcontinental.it</a:t>
            </a:r>
            <a:r>
              <a:rPr lang="it-IT" dirty="0" smtClean="0"/>
              <a:t>.. Il sito </a:t>
            </a:r>
            <a:r>
              <a:rPr lang="it-IT" u="sng" dirty="0" smtClean="0">
                <a:hlinkClick r:id="rId3"/>
              </a:rPr>
              <a:t>www.teamcralcontinental.it</a:t>
            </a:r>
            <a:r>
              <a:rPr lang="it-IT" dirty="0" smtClean="0"/>
              <a:t>.verrà considerato l’organo di comunicazione ufficiale della manifestazione. </a:t>
            </a:r>
          </a:p>
          <a:p>
            <a:pPr marL="0" indent="177800">
              <a:lnSpc>
                <a:spcPct val="120000"/>
              </a:lnSpc>
              <a:buNone/>
            </a:pPr>
            <a:r>
              <a:rPr lang="it-IT" dirty="0" smtClean="0"/>
              <a:t>Tutte le comunicazioni ufficiali verranno effettuare tramite il sito </a:t>
            </a:r>
            <a:r>
              <a:rPr lang="it-IT" u="sng" dirty="0" smtClean="0">
                <a:hlinkClick r:id="rId3"/>
              </a:rPr>
              <a:t>www.teamcralcontinental.it</a:t>
            </a:r>
            <a:r>
              <a:rPr lang="it-IT" dirty="0" smtClean="0"/>
              <a:t>.</a:t>
            </a:r>
            <a:br>
              <a:rPr lang="it-IT" dirty="0" smtClean="0"/>
            </a:br>
            <a:endParaRPr lang="it-IT" dirty="0" smtClean="0"/>
          </a:p>
          <a:p>
            <a:pPr marL="0" indent="177800">
              <a:lnSpc>
                <a:spcPct val="120000"/>
              </a:lnSpc>
              <a:buNone/>
            </a:pPr>
            <a:r>
              <a:rPr lang="it-IT" b="1" dirty="0" smtClean="0"/>
              <a:t>La Società Organizzatrice declina ogni responsabilità per eventuali incidenti o danni occorsi prima, durante e dopo lo svolgimento della gara e si riserva la facoltà di accettare le iscrizioni a suo insindacabile giudizio.</a:t>
            </a:r>
            <a:endParaRPr lang="it-IT" dirty="0" smtClean="0"/>
          </a:p>
          <a:p>
            <a:pPr marL="0" indent="177800" algn="just">
              <a:lnSpc>
                <a:spcPct val="120000"/>
              </a:lnSpc>
              <a:buNone/>
            </a:pPr>
            <a:r>
              <a:rPr lang="it-IT" dirty="0" smtClean="0"/>
              <a:t> </a:t>
            </a:r>
          </a:p>
          <a:p>
            <a:pPr marL="0" indent="268288">
              <a:buNone/>
            </a:pP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Immagine 62" descr="comune livorno.jpg"/>
          <p:cNvPicPr>
            <a:picLocks noChangeAspect="1"/>
          </p:cNvPicPr>
          <p:nvPr/>
        </p:nvPicPr>
        <p:blipFill>
          <a:blip r:embed="rId3" cstate="print"/>
          <a:stretch>
            <a:fillRect/>
          </a:stretch>
        </p:blipFill>
        <p:spPr>
          <a:xfrm>
            <a:off x="404664" y="395536"/>
            <a:ext cx="712304" cy="972000"/>
          </a:xfrm>
          <a:prstGeom prst="rect">
            <a:avLst/>
          </a:prstGeom>
        </p:spPr>
      </p:pic>
      <p:pic>
        <p:nvPicPr>
          <p:cNvPr id="12" name="Immagine 11" descr="NUOVO SPONSOR.jpg"/>
          <p:cNvPicPr>
            <a:picLocks noChangeAspect="1"/>
          </p:cNvPicPr>
          <p:nvPr/>
        </p:nvPicPr>
        <p:blipFill>
          <a:blip r:embed="rId4" cstate="print"/>
          <a:stretch>
            <a:fillRect/>
          </a:stretch>
        </p:blipFill>
        <p:spPr>
          <a:xfrm>
            <a:off x="260648" y="1835696"/>
            <a:ext cx="2927154" cy="720080"/>
          </a:xfrm>
          <a:prstGeom prst="rect">
            <a:avLst/>
          </a:prstGeom>
        </p:spPr>
      </p:pic>
      <p:pic>
        <p:nvPicPr>
          <p:cNvPr id="13" name="Immagine 12" descr="Logo_Lorenzini 1.jpg"/>
          <p:cNvPicPr>
            <a:picLocks noChangeAspect="1"/>
          </p:cNvPicPr>
          <p:nvPr/>
        </p:nvPicPr>
        <p:blipFill>
          <a:blip r:embed="rId5" cstate="print"/>
          <a:stretch>
            <a:fillRect/>
          </a:stretch>
        </p:blipFill>
        <p:spPr>
          <a:xfrm>
            <a:off x="3356992" y="2699792"/>
            <a:ext cx="2952328" cy="720080"/>
          </a:xfrm>
          <a:prstGeom prst="rect">
            <a:avLst/>
          </a:prstGeom>
        </p:spPr>
      </p:pic>
      <p:pic>
        <p:nvPicPr>
          <p:cNvPr id="15" name="Immagine 14" descr="logo simat1.bmp"/>
          <p:cNvPicPr>
            <a:picLocks noChangeAspect="1"/>
          </p:cNvPicPr>
          <p:nvPr/>
        </p:nvPicPr>
        <p:blipFill>
          <a:blip r:embed="rId6" cstate="print"/>
          <a:stretch>
            <a:fillRect/>
          </a:stretch>
        </p:blipFill>
        <p:spPr>
          <a:xfrm>
            <a:off x="2420888" y="6516216"/>
            <a:ext cx="1800200" cy="737847"/>
          </a:xfrm>
          <a:prstGeom prst="rect">
            <a:avLst/>
          </a:prstGeom>
        </p:spPr>
      </p:pic>
      <p:pic>
        <p:nvPicPr>
          <p:cNvPr id="16" name="Immagine 15" descr="LogoManEnergy1.bmp"/>
          <p:cNvPicPr>
            <a:picLocks noChangeAspect="1"/>
          </p:cNvPicPr>
          <p:nvPr/>
        </p:nvPicPr>
        <p:blipFill>
          <a:blip r:embed="rId7" cstate="print"/>
          <a:stretch>
            <a:fillRect/>
          </a:stretch>
        </p:blipFill>
        <p:spPr>
          <a:xfrm>
            <a:off x="4509120" y="5076056"/>
            <a:ext cx="1800200" cy="1295370"/>
          </a:xfrm>
          <a:prstGeom prst="rect">
            <a:avLst/>
          </a:prstGeom>
        </p:spPr>
      </p:pic>
      <p:pic>
        <p:nvPicPr>
          <p:cNvPr id="17" name="Immagine 16" descr="logo logic1.bmp"/>
          <p:cNvPicPr>
            <a:picLocks noChangeAspect="1"/>
          </p:cNvPicPr>
          <p:nvPr/>
        </p:nvPicPr>
        <p:blipFill>
          <a:blip r:embed="rId8" cstate="print"/>
          <a:stretch>
            <a:fillRect/>
          </a:stretch>
        </p:blipFill>
        <p:spPr>
          <a:xfrm>
            <a:off x="260648" y="2699792"/>
            <a:ext cx="2952328" cy="720080"/>
          </a:xfrm>
          <a:prstGeom prst="rect">
            <a:avLst/>
          </a:prstGeom>
        </p:spPr>
      </p:pic>
      <p:pic>
        <p:nvPicPr>
          <p:cNvPr id="18" name="Immagine 17" descr="BANCA 2.jpg"/>
          <p:cNvPicPr>
            <a:picLocks noChangeAspect="1"/>
          </p:cNvPicPr>
          <p:nvPr/>
        </p:nvPicPr>
        <p:blipFill>
          <a:blip r:embed="rId9" cstate="print"/>
          <a:stretch>
            <a:fillRect/>
          </a:stretch>
        </p:blipFill>
        <p:spPr>
          <a:xfrm>
            <a:off x="3356992" y="1835696"/>
            <a:ext cx="2952328" cy="720080"/>
          </a:xfrm>
          <a:prstGeom prst="rect">
            <a:avLst/>
          </a:prstGeom>
        </p:spPr>
      </p:pic>
      <p:pic>
        <p:nvPicPr>
          <p:cNvPr id="19" name="Immagine 18" descr="logo formigli1.bmp"/>
          <p:cNvPicPr>
            <a:picLocks noChangeAspect="1"/>
          </p:cNvPicPr>
          <p:nvPr/>
        </p:nvPicPr>
        <p:blipFill>
          <a:blip r:embed="rId10" cstate="print"/>
          <a:stretch>
            <a:fillRect/>
          </a:stretch>
        </p:blipFill>
        <p:spPr>
          <a:xfrm>
            <a:off x="2420888" y="5076056"/>
            <a:ext cx="1800200" cy="1296144"/>
          </a:xfrm>
          <a:prstGeom prst="rect">
            <a:avLst/>
          </a:prstGeom>
        </p:spPr>
      </p:pic>
      <p:pic>
        <p:nvPicPr>
          <p:cNvPr id="20" name="Immagine 19" descr="logo fbm1.bmp"/>
          <p:cNvPicPr>
            <a:picLocks noChangeAspect="1"/>
          </p:cNvPicPr>
          <p:nvPr/>
        </p:nvPicPr>
        <p:blipFill>
          <a:blip r:embed="rId11" cstate="print"/>
          <a:stretch>
            <a:fillRect/>
          </a:stretch>
        </p:blipFill>
        <p:spPr>
          <a:xfrm>
            <a:off x="2420888" y="3635896"/>
            <a:ext cx="1800199" cy="1296088"/>
          </a:xfrm>
          <a:prstGeom prst="rect">
            <a:avLst/>
          </a:prstGeom>
        </p:spPr>
      </p:pic>
      <p:pic>
        <p:nvPicPr>
          <p:cNvPr id="21" name="Immagine 20" descr="logo mafa1.bmp"/>
          <p:cNvPicPr>
            <a:picLocks noChangeAspect="1"/>
          </p:cNvPicPr>
          <p:nvPr/>
        </p:nvPicPr>
        <p:blipFill>
          <a:blip r:embed="rId12" cstate="print"/>
          <a:stretch>
            <a:fillRect/>
          </a:stretch>
        </p:blipFill>
        <p:spPr>
          <a:xfrm>
            <a:off x="260648" y="6516216"/>
            <a:ext cx="1800201" cy="720080"/>
          </a:xfrm>
          <a:prstGeom prst="rect">
            <a:avLst/>
          </a:prstGeom>
        </p:spPr>
      </p:pic>
      <p:pic>
        <p:nvPicPr>
          <p:cNvPr id="22" name="Immagine 21" descr="logo ediltermica1.bmp"/>
          <p:cNvPicPr>
            <a:picLocks noChangeAspect="1"/>
          </p:cNvPicPr>
          <p:nvPr/>
        </p:nvPicPr>
        <p:blipFill>
          <a:blip r:embed="rId13" cstate="print"/>
          <a:stretch>
            <a:fillRect/>
          </a:stretch>
        </p:blipFill>
        <p:spPr>
          <a:xfrm>
            <a:off x="260648" y="3635896"/>
            <a:ext cx="1800200" cy="1296144"/>
          </a:xfrm>
          <a:prstGeom prst="rect">
            <a:avLst/>
          </a:prstGeom>
        </p:spPr>
      </p:pic>
      <p:pic>
        <p:nvPicPr>
          <p:cNvPr id="25" name="Immagine 24" descr="CuoreXFirma_4.jpg"/>
          <p:cNvPicPr>
            <a:picLocks noChangeAspect="1"/>
          </p:cNvPicPr>
          <p:nvPr/>
        </p:nvPicPr>
        <p:blipFill>
          <a:blip r:embed="rId14" cstate="print"/>
          <a:stretch>
            <a:fillRect/>
          </a:stretch>
        </p:blipFill>
        <p:spPr>
          <a:xfrm>
            <a:off x="4509120" y="3635896"/>
            <a:ext cx="1796418" cy="1296144"/>
          </a:xfrm>
          <a:prstGeom prst="rect">
            <a:avLst/>
          </a:prstGeom>
        </p:spPr>
      </p:pic>
      <p:pic>
        <p:nvPicPr>
          <p:cNvPr id="23" name="Immagine 22" descr="1logo UISO Lega Ciclismo.jpg"/>
          <p:cNvPicPr>
            <a:picLocks noChangeAspect="1"/>
          </p:cNvPicPr>
          <p:nvPr/>
        </p:nvPicPr>
        <p:blipFill>
          <a:blip r:embed="rId15" cstate="print"/>
          <a:stretch>
            <a:fillRect/>
          </a:stretch>
        </p:blipFill>
        <p:spPr>
          <a:xfrm>
            <a:off x="5229200" y="395536"/>
            <a:ext cx="1183823" cy="864000"/>
          </a:xfrm>
          <a:prstGeom prst="rect">
            <a:avLst/>
          </a:prstGeom>
        </p:spPr>
      </p:pic>
      <p:pic>
        <p:nvPicPr>
          <p:cNvPr id="49" name="Immagine 48" descr="team_cral_base_gialla.jpg"/>
          <p:cNvPicPr>
            <a:picLocks noChangeAspect="1"/>
          </p:cNvPicPr>
          <p:nvPr/>
        </p:nvPicPr>
        <p:blipFill>
          <a:blip r:embed="rId16" cstate="print"/>
          <a:stretch>
            <a:fillRect/>
          </a:stretch>
        </p:blipFill>
        <p:spPr>
          <a:xfrm>
            <a:off x="1340768" y="395536"/>
            <a:ext cx="3693829" cy="504056"/>
          </a:xfrm>
          <a:prstGeom prst="rect">
            <a:avLst/>
          </a:prstGeom>
        </p:spPr>
      </p:pic>
      <p:sp>
        <p:nvSpPr>
          <p:cNvPr id="33" name="CasellaDiTesto 32"/>
          <p:cNvSpPr txBox="1"/>
          <p:nvPr/>
        </p:nvSpPr>
        <p:spPr>
          <a:xfrm>
            <a:off x="1412776" y="4283968"/>
            <a:ext cx="4248472" cy="369332"/>
          </a:xfrm>
          <a:prstGeom prst="rect">
            <a:avLst/>
          </a:prstGeom>
          <a:noFill/>
        </p:spPr>
        <p:txBody>
          <a:bodyPr wrap="square" rtlCol="0">
            <a:spAutoFit/>
          </a:bodyPr>
          <a:lstStyle/>
          <a:p>
            <a:endParaRPr lang="it-IT" dirty="0"/>
          </a:p>
        </p:txBody>
      </p:sp>
      <p:sp>
        <p:nvSpPr>
          <p:cNvPr id="35" name="CasellaDiTesto 34"/>
          <p:cNvSpPr txBox="1"/>
          <p:nvPr/>
        </p:nvSpPr>
        <p:spPr>
          <a:xfrm>
            <a:off x="1340768" y="7164288"/>
            <a:ext cx="4248472" cy="369332"/>
          </a:xfrm>
          <a:prstGeom prst="rect">
            <a:avLst/>
          </a:prstGeom>
          <a:noFill/>
        </p:spPr>
        <p:txBody>
          <a:bodyPr wrap="square" rtlCol="0">
            <a:spAutoFit/>
          </a:bodyPr>
          <a:lstStyle/>
          <a:p>
            <a:endParaRPr lang="it-IT" dirty="0"/>
          </a:p>
        </p:txBody>
      </p:sp>
      <p:pic>
        <p:nvPicPr>
          <p:cNvPr id="27" name="Immagine 26" descr="download (1).jpg"/>
          <p:cNvPicPr>
            <a:picLocks noChangeAspect="1"/>
          </p:cNvPicPr>
          <p:nvPr/>
        </p:nvPicPr>
        <p:blipFill>
          <a:blip r:embed="rId17" cstate="print"/>
          <a:stretch>
            <a:fillRect/>
          </a:stretch>
        </p:blipFill>
        <p:spPr>
          <a:xfrm>
            <a:off x="260648" y="5076056"/>
            <a:ext cx="1800200" cy="1278632"/>
          </a:xfrm>
          <a:prstGeom prst="rect">
            <a:avLst/>
          </a:prstGeom>
        </p:spPr>
      </p:pic>
      <p:sp>
        <p:nvSpPr>
          <p:cNvPr id="24" name="CasellaDiTesto 23"/>
          <p:cNvSpPr txBox="1"/>
          <p:nvPr/>
        </p:nvSpPr>
        <p:spPr>
          <a:xfrm>
            <a:off x="188640" y="7524328"/>
            <a:ext cx="1936556" cy="307777"/>
          </a:xfrm>
          <a:prstGeom prst="rect">
            <a:avLst/>
          </a:prstGeom>
          <a:noFill/>
        </p:spPr>
        <p:txBody>
          <a:bodyPr wrap="none" rtlCol="0">
            <a:spAutoFit/>
          </a:bodyPr>
          <a:lstStyle/>
          <a:p>
            <a:r>
              <a:rPr lang="it-IT" sz="1400" dirty="0" smtClean="0"/>
              <a:t>In collaborazione con: </a:t>
            </a:r>
            <a:endParaRPr lang="it-IT" sz="1400" dirty="0"/>
          </a:p>
        </p:txBody>
      </p:sp>
      <p:pic>
        <p:nvPicPr>
          <p:cNvPr id="26" name="Immagine 25" descr="original_gym_livorno.jpg"/>
          <p:cNvPicPr>
            <a:picLocks noChangeAspect="1"/>
          </p:cNvPicPr>
          <p:nvPr/>
        </p:nvPicPr>
        <p:blipFill>
          <a:blip r:embed="rId18" cstate="print"/>
          <a:stretch>
            <a:fillRect/>
          </a:stretch>
        </p:blipFill>
        <p:spPr>
          <a:xfrm>
            <a:off x="260648" y="7812360"/>
            <a:ext cx="1728192" cy="1195847"/>
          </a:xfrm>
          <a:prstGeom prst="rect">
            <a:avLst/>
          </a:prstGeom>
        </p:spPr>
      </p:pic>
      <p:sp>
        <p:nvSpPr>
          <p:cNvPr id="28" name="CasellaDiTesto 27"/>
          <p:cNvSpPr txBox="1"/>
          <p:nvPr/>
        </p:nvSpPr>
        <p:spPr>
          <a:xfrm>
            <a:off x="2132856" y="7812361"/>
            <a:ext cx="1944216" cy="1008112"/>
          </a:xfrm>
          <a:prstGeom prst="rect">
            <a:avLst/>
          </a:prstGeom>
          <a:noFill/>
        </p:spPr>
        <p:txBody>
          <a:bodyPr wrap="square" rtlCol="0">
            <a:spAutoFit/>
          </a:bodyPr>
          <a:lstStyle/>
          <a:p>
            <a:pPr fontAlgn="base"/>
            <a:r>
              <a:rPr lang="it-IT" sz="1200" b="1" dirty="0" smtClean="0"/>
              <a:t>Associazione Sportiva</a:t>
            </a:r>
          </a:p>
          <a:p>
            <a:pPr fontAlgn="base"/>
            <a:r>
              <a:rPr lang="it-IT" sz="1200" b="1" dirty="0" err="1" smtClean="0"/>
              <a:t>Original</a:t>
            </a:r>
            <a:r>
              <a:rPr lang="it-IT" sz="1200" b="1" dirty="0" smtClean="0"/>
              <a:t> </a:t>
            </a:r>
            <a:r>
              <a:rPr lang="it-IT" sz="1200" b="1" dirty="0" err="1" smtClean="0"/>
              <a:t>Gym</a:t>
            </a:r>
            <a:r>
              <a:rPr lang="it-IT" sz="1200" b="1" dirty="0" smtClean="0"/>
              <a:t> Palestra</a:t>
            </a:r>
          </a:p>
          <a:p>
            <a:r>
              <a:rPr lang="it-IT" sz="1200" dirty="0" smtClean="0"/>
              <a:t>Via Allende Salvador,  11 </a:t>
            </a:r>
          </a:p>
          <a:p>
            <a:r>
              <a:rPr lang="it-IT" sz="1200" dirty="0" smtClean="0"/>
              <a:t>57128 Livorno</a:t>
            </a:r>
          </a:p>
          <a:p>
            <a:r>
              <a:rPr lang="it-IT" sz="1200" dirty="0" smtClean="0"/>
              <a:t>Tel. 0586805072</a:t>
            </a:r>
            <a:endParaRPr lang="it-IT" sz="1200" dirty="0"/>
          </a:p>
        </p:txBody>
      </p:sp>
      <p:pic>
        <p:nvPicPr>
          <p:cNvPr id="30" name="Immagine 29" descr="PaperArtist_2014-07-11_20-54-05.jpeg"/>
          <p:cNvPicPr>
            <a:picLocks noChangeAspect="1"/>
          </p:cNvPicPr>
          <p:nvPr/>
        </p:nvPicPr>
        <p:blipFill>
          <a:blip r:embed="rId19" cstate="print"/>
          <a:stretch>
            <a:fillRect/>
          </a:stretch>
        </p:blipFill>
        <p:spPr>
          <a:xfrm>
            <a:off x="4509120" y="6516216"/>
            <a:ext cx="1800200" cy="7200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percorso La Labronica.png"/>
          <p:cNvPicPr>
            <a:picLocks noGrp="1" noChangeAspect="1"/>
          </p:cNvPicPr>
          <p:nvPr>
            <p:ph idx="1"/>
          </p:nvPr>
        </p:nvPicPr>
        <p:blipFill>
          <a:blip r:embed="rId3" cstate="print"/>
          <a:stretch>
            <a:fillRect/>
          </a:stretch>
        </p:blipFill>
        <p:spPr>
          <a:xfrm>
            <a:off x="260648" y="683568"/>
            <a:ext cx="6172200" cy="4032448"/>
          </a:xfrm>
        </p:spPr>
      </p:pic>
      <p:pic>
        <p:nvPicPr>
          <p:cNvPr id="5" name="Immagine 4" descr="altimetria La Labronica.png"/>
          <p:cNvPicPr>
            <a:picLocks noChangeAspect="1"/>
          </p:cNvPicPr>
          <p:nvPr/>
        </p:nvPicPr>
        <p:blipFill>
          <a:blip r:embed="rId4" cstate="print"/>
          <a:stretch>
            <a:fillRect/>
          </a:stretch>
        </p:blipFill>
        <p:spPr>
          <a:xfrm>
            <a:off x="260648" y="6084168"/>
            <a:ext cx="6212570" cy="2772447"/>
          </a:xfrm>
          <a:prstGeom prst="rect">
            <a:avLst/>
          </a:prstGeom>
        </p:spPr>
      </p:pic>
      <p:sp>
        <p:nvSpPr>
          <p:cNvPr id="8" name="Rettangolo 7"/>
          <p:cNvSpPr/>
          <p:nvPr/>
        </p:nvSpPr>
        <p:spPr>
          <a:xfrm>
            <a:off x="260648" y="4860032"/>
            <a:ext cx="6192688" cy="461665"/>
          </a:xfrm>
          <a:prstGeom prst="rect">
            <a:avLst/>
          </a:prstGeom>
        </p:spPr>
        <p:txBody>
          <a:bodyPr wrap="square">
            <a:spAutoFit/>
          </a:bodyPr>
          <a:lstStyle/>
          <a:p>
            <a:pPr algn="just"/>
            <a:r>
              <a:rPr lang="it-IT" sz="800" b="1" i="1" u="sng" dirty="0" smtClean="0">
                <a:solidFill>
                  <a:srgbClr val="FF0000"/>
                </a:solidFill>
              </a:rPr>
              <a:t>Inferno, km. 104,00 -  dislivello 1.660 metri</a:t>
            </a:r>
          </a:p>
          <a:p>
            <a:pPr algn="just"/>
            <a:r>
              <a:rPr lang="it-IT" sz="800" b="1" dirty="0" err="1" smtClean="0">
                <a:solidFill>
                  <a:srgbClr val="FF0000"/>
                </a:solidFill>
              </a:rPr>
              <a:t>Ardenza</a:t>
            </a:r>
            <a:r>
              <a:rPr lang="it-IT" sz="800" b="1" dirty="0" smtClean="0">
                <a:solidFill>
                  <a:srgbClr val="FF0000"/>
                </a:solidFill>
              </a:rPr>
              <a:t>, Gabbro, </a:t>
            </a:r>
            <a:r>
              <a:rPr lang="it-IT" sz="800" b="1" dirty="0" err="1" smtClean="0">
                <a:solidFill>
                  <a:srgbClr val="FF0000"/>
                </a:solidFill>
              </a:rPr>
              <a:t>Castelnuovo</a:t>
            </a:r>
            <a:r>
              <a:rPr lang="it-IT" sz="800" b="1" dirty="0" smtClean="0">
                <a:solidFill>
                  <a:srgbClr val="FF0000"/>
                </a:solidFill>
              </a:rPr>
              <a:t> </a:t>
            </a:r>
            <a:r>
              <a:rPr lang="it-IT" sz="800" b="1" dirty="0" err="1" smtClean="0">
                <a:solidFill>
                  <a:srgbClr val="FF0000"/>
                </a:solidFill>
              </a:rPr>
              <a:t>M.dia</a:t>
            </a:r>
            <a:r>
              <a:rPr lang="it-IT" sz="800" b="1" dirty="0" smtClean="0">
                <a:solidFill>
                  <a:srgbClr val="FF0000"/>
                </a:solidFill>
              </a:rPr>
              <a:t>, Chiappino, SP51 Lago </a:t>
            </a:r>
            <a:r>
              <a:rPr lang="it-IT" sz="800" b="1" dirty="0" err="1" smtClean="0">
                <a:solidFill>
                  <a:srgbClr val="FF0000"/>
                </a:solidFill>
              </a:rPr>
              <a:t>S.Luce</a:t>
            </a:r>
            <a:r>
              <a:rPr lang="it-IT" sz="800" b="1" dirty="0" smtClean="0">
                <a:solidFill>
                  <a:srgbClr val="FF0000"/>
                </a:solidFill>
              </a:rPr>
              <a:t>, Bivio SP13, Pastina, </a:t>
            </a:r>
            <a:r>
              <a:rPr lang="it-IT" sz="800" b="1" dirty="0" err="1" smtClean="0">
                <a:solidFill>
                  <a:srgbClr val="FF0000"/>
                </a:solidFill>
              </a:rPr>
              <a:t>Pomaia</a:t>
            </a:r>
            <a:r>
              <a:rPr lang="it-IT" sz="800" b="1" dirty="0" smtClean="0">
                <a:solidFill>
                  <a:srgbClr val="FF0000"/>
                </a:solidFill>
              </a:rPr>
              <a:t>, </a:t>
            </a:r>
            <a:r>
              <a:rPr lang="it-IT" sz="800" b="1" dirty="0" err="1" smtClean="0">
                <a:solidFill>
                  <a:srgbClr val="FF0000"/>
                </a:solidFill>
              </a:rPr>
              <a:t>Castellina</a:t>
            </a:r>
            <a:r>
              <a:rPr lang="it-IT" sz="800" b="1" dirty="0" smtClean="0">
                <a:solidFill>
                  <a:srgbClr val="FF0000"/>
                </a:solidFill>
              </a:rPr>
              <a:t> </a:t>
            </a:r>
            <a:r>
              <a:rPr lang="it-IT" sz="800" b="1" dirty="0" err="1" smtClean="0">
                <a:solidFill>
                  <a:srgbClr val="FF0000"/>
                </a:solidFill>
              </a:rPr>
              <a:t>M.ma</a:t>
            </a:r>
            <a:r>
              <a:rPr lang="it-IT" sz="800" b="1" dirty="0" smtClean="0">
                <a:solidFill>
                  <a:srgbClr val="FF0000"/>
                </a:solidFill>
              </a:rPr>
              <a:t>, Vaso (ristoro), </a:t>
            </a:r>
            <a:r>
              <a:rPr lang="it-IT" sz="800" b="1" dirty="0" err="1" smtClean="0">
                <a:solidFill>
                  <a:srgbClr val="FF0000"/>
                </a:solidFill>
              </a:rPr>
              <a:t>Chianni</a:t>
            </a:r>
            <a:r>
              <a:rPr lang="it-IT" sz="800" b="1" dirty="0" smtClean="0">
                <a:solidFill>
                  <a:srgbClr val="FF0000"/>
                </a:solidFill>
              </a:rPr>
              <a:t>, </a:t>
            </a:r>
            <a:r>
              <a:rPr lang="it-IT" sz="800" b="1" dirty="0" err="1" smtClean="0">
                <a:solidFill>
                  <a:srgbClr val="FF0000"/>
                </a:solidFill>
              </a:rPr>
              <a:t>Casciana</a:t>
            </a:r>
            <a:r>
              <a:rPr lang="it-IT" sz="800" b="1" dirty="0" smtClean="0">
                <a:solidFill>
                  <a:srgbClr val="FF0000"/>
                </a:solidFill>
              </a:rPr>
              <a:t> Alta, </a:t>
            </a:r>
            <a:r>
              <a:rPr lang="it-IT" sz="800" b="1" dirty="0" err="1" smtClean="0">
                <a:solidFill>
                  <a:srgbClr val="FF0000"/>
                </a:solidFill>
              </a:rPr>
              <a:t>S.Ermo</a:t>
            </a:r>
            <a:r>
              <a:rPr lang="it-IT" sz="800" b="1" dirty="0" smtClean="0">
                <a:solidFill>
                  <a:srgbClr val="FF0000"/>
                </a:solidFill>
              </a:rPr>
              <a:t>, Acciaiolo, Torretta (ristoro), </a:t>
            </a:r>
            <a:r>
              <a:rPr lang="it-IT" sz="800" b="1" dirty="0" err="1" smtClean="0">
                <a:solidFill>
                  <a:srgbClr val="FF0000"/>
                </a:solidFill>
              </a:rPr>
              <a:t>Colognole</a:t>
            </a:r>
            <a:r>
              <a:rPr lang="it-IT" sz="800" b="1" dirty="0" smtClean="0">
                <a:solidFill>
                  <a:srgbClr val="FF0000"/>
                </a:solidFill>
              </a:rPr>
              <a:t>, </a:t>
            </a:r>
            <a:r>
              <a:rPr lang="it-IT" sz="800" b="1" dirty="0" err="1" smtClean="0">
                <a:solidFill>
                  <a:srgbClr val="FF0000"/>
                </a:solidFill>
              </a:rPr>
              <a:t>Ardenza</a:t>
            </a:r>
            <a:endParaRPr lang="it-IT" sz="800" b="1" dirty="0">
              <a:solidFill>
                <a:srgbClr val="FF0000"/>
              </a:solidFill>
            </a:endParaRPr>
          </a:p>
        </p:txBody>
      </p:sp>
      <p:sp>
        <p:nvSpPr>
          <p:cNvPr id="9" name="Rettangolo 8"/>
          <p:cNvSpPr/>
          <p:nvPr/>
        </p:nvSpPr>
        <p:spPr>
          <a:xfrm>
            <a:off x="260648" y="5436096"/>
            <a:ext cx="6192688" cy="461665"/>
          </a:xfrm>
          <a:prstGeom prst="rect">
            <a:avLst/>
          </a:prstGeom>
        </p:spPr>
        <p:txBody>
          <a:bodyPr wrap="square">
            <a:spAutoFit/>
          </a:bodyPr>
          <a:lstStyle/>
          <a:p>
            <a:pPr algn="just"/>
            <a:r>
              <a:rPr lang="it-IT" sz="800" b="1" i="1" u="sng" dirty="0" smtClean="0">
                <a:solidFill>
                  <a:srgbClr val="1D07A1"/>
                </a:solidFill>
              </a:rPr>
              <a:t>Purgatorio, km. 72,00 - dislivello  990 metri</a:t>
            </a:r>
          </a:p>
          <a:p>
            <a:pPr algn="just"/>
            <a:r>
              <a:rPr lang="it-IT" sz="800" b="1" i="1" dirty="0" err="1" smtClean="0">
                <a:solidFill>
                  <a:srgbClr val="1D07A1"/>
                </a:solidFill>
              </a:rPr>
              <a:t>Ardenza</a:t>
            </a:r>
            <a:r>
              <a:rPr lang="it-IT" sz="800" b="1" i="1" dirty="0" smtClean="0">
                <a:solidFill>
                  <a:srgbClr val="1D07A1"/>
                </a:solidFill>
              </a:rPr>
              <a:t>, Gabbro, </a:t>
            </a:r>
            <a:r>
              <a:rPr lang="it-IT" sz="800" b="1" i="1" dirty="0" err="1" smtClean="0">
                <a:solidFill>
                  <a:srgbClr val="1D07A1"/>
                </a:solidFill>
              </a:rPr>
              <a:t>Castelnuovo</a:t>
            </a:r>
            <a:r>
              <a:rPr lang="it-IT" sz="800" b="1" i="1" dirty="0" smtClean="0">
                <a:solidFill>
                  <a:srgbClr val="1D07A1"/>
                </a:solidFill>
              </a:rPr>
              <a:t> </a:t>
            </a:r>
            <a:r>
              <a:rPr lang="it-IT" sz="800" b="1" i="1" dirty="0" err="1" smtClean="0">
                <a:solidFill>
                  <a:srgbClr val="1D07A1"/>
                </a:solidFill>
              </a:rPr>
              <a:t>M.dia</a:t>
            </a:r>
            <a:r>
              <a:rPr lang="it-IT" sz="800" b="1" i="1" dirty="0" smtClean="0">
                <a:solidFill>
                  <a:srgbClr val="1D07A1"/>
                </a:solidFill>
              </a:rPr>
              <a:t>, Chiappino, SP51 </a:t>
            </a:r>
            <a:r>
              <a:rPr lang="it-IT" sz="800" b="1" dirty="0" smtClean="0">
                <a:solidFill>
                  <a:srgbClr val="1D07A1"/>
                </a:solidFill>
              </a:rPr>
              <a:t>Lago</a:t>
            </a:r>
            <a:r>
              <a:rPr lang="it-IT" sz="800" b="1" i="1" dirty="0" smtClean="0">
                <a:solidFill>
                  <a:srgbClr val="1D07A1"/>
                </a:solidFill>
              </a:rPr>
              <a:t> </a:t>
            </a:r>
            <a:r>
              <a:rPr lang="it-IT" sz="800" b="1" i="1" dirty="0" err="1" smtClean="0">
                <a:solidFill>
                  <a:srgbClr val="1D07A1"/>
                </a:solidFill>
              </a:rPr>
              <a:t>S.Luce</a:t>
            </a:r>
            <a:r>
              <a:rPr lang="it-IT" sz="800" b="1" i="1" dirty="0" smtClean="0">
                <a:solidFill>
                  <a:srgbClr val="1D07A1"/>
                </a:solidFill>
              </a:rPr>
              <a:t>, Bivio SP13, Pieve di  </a:t>
            </a:r>
            <a:r>
              <a:rPr lang="it-IT" sz="800" b="1" i="1" dirty="0" err="1" smtClean="0">
                <a:solidFill>
                  <a:srgbClr val="1D07A1"/>
                </a:solidFill>
              </a:rPr>
              <a:t>S.Luce</a:t>
            </a:r>
            <a:r>
              <a:rPr lang="it-IT" sz="800" b="1" i="1" dirty="0" smtClean="0">
                <a:solidFill>
                  <a:srgbClr val="1D07A1"/>
                </a:solidFill>
              </a:rPr>
              <a:t>, Pian di Laura,  Acciaiolo, Torretta (ristoro), </a:t>
            </a:r>
            <a:r>
              <a:rPr lang="it-IT" sz="800" b="1" i="1" dirty="0" err="1" smtClean="0">
                <a:solidFill>
                  <a:srgbClr val="1D07A1"/>
                </a:solidFill>
              </a:rPr>
              <a:t>Colognole</a:t>
            </a:r>
            <a:r>
              <a:rPr lang="it-IT" sz="800" b="1" i="1" dirty="0" smtClean="0">
                <a:solidFill>
                  <a:srgbClr val="1D07A1"/>
                </a:solidFill>
              </a:rPr>
              <a:t>,  </a:t>
            </a:r>
            <a:r>
              <a:rPr lang="it-IT" sz="800" b="1" i="1" dirty="0" err="1" smtClean="0">
                <a:solidFill>
                  <a:srgbClr val="1D07A1"/>
                </a:solidFill>
              </a:rPr>
              <a:t>Ardenza</a:t>
            </a:r>
            <a:endParaRPr lang="it-IT" sz="800" b="1" i="1" dirty="0">
              <a:solidFill>
                <a:srgbClr val="1D07A1"/>
              </a:solidFill>
            </a:endParaRPr>
          </a:p>
        </p:txBody>
      </p:sp>
      <p:sp>
        <p:nvSpPr>
          <p:cNvPr id="10" name="Rettangolo 9"/>
          <p:cNvSpPr/>
          <p:nvPr/>
        </p:nvSpPr>
        <p:spPr>
          <a:xfrm>
            <a:off x="260648" y="179512"/>
            <a:ext cx="6192688" cy="523220"/>
          </a:xfrm>
          <a:prstGeom prst="rect">
            <a:avLst/>
          </a:prstGeom>
        </p:spPr>
        <p:txBody>
          <a:bodyPr wrap="square">
            <a:spAutoFit/>
          </a:bodyPr>
          <a:lstStyle/>
          <a:p>
            <a:pPr algn="ctr"/>
            <a:r>
              <a:rPr lang="it-IT"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Al via scatenate l’inferno</a:t>
            </a:r>
            <a:endParaRPr lang="it-IT" sz="2800" dirty="0"/>
          </a:p>
        </p:txBody>
      </p:sp>
      <p:pic>
        <p:nvPicPr>
          <p:cNvPr id="11" name="Immagine 10" descr="La Labronica_001.jpg"/>
          <p:cNvPicPr>
            <a:picLocks noChangeAspect="1"/>
          </p:cNvPicPr>
          <p:nvPr/>
        </p:nvPicPr>
        <p:blipFill>
          <a:blip r:embed="rId5" cstate="print"/>
          <a:stretch>
            <a:fillRect/>
          </a:stretch>
        </p:blipFill>
        <p:spPr>
          <a:xfrm>
            <a:off x="332656" y="3779912"/>
            <a:ext cx="1299989" cy="45377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a">
  <a:themeElements>
    <a:clrScheme name="Personalizzato 6">
      <a:dk1>
        <a:srgbClr val="363636"/>
      </a:dk1>
      <a:lt1>
        <a:srgbClr val="151515"/>
      </a:lt1>
      <a:dk2>
        <a:srgbClr val="EEECE1"/>
      </a:dk2>
      <a:lt2>
        <a:srgbClr val="EEECE1"/>
      </a:lt2>
      <a:accent1>
        <a:srgbClr val="C0504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rt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str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227</TotalTime>
  <Words>596</Words>
  <Application>Microsoft Office PowerPoint</Application>
  <PresentationFormat>Presentazione su schermo (4:3)</PresentationFormat>
  <Paragraphs>78</Paragraphs>
  <Slides>4</Slides>
  <Notes>4</Notes>
  <HiddenSlides>0</HiddenSlides>
  <MMClips>0</MMClips>
  <ScaleCrop>false</ScaleCrop>
  <HeadingPairs>
    <vt:vector size="4" baseType="variant">
      <vt:variant>
        <vt:lpstr>Tema</vt:lpstr>
      </vt:variant>
      <vt:variant>
        <vt:i4>1</vt:i4>
      </vt:variant>
      <vt:variant>
        <vt:lpstr>Titoli diapositive</vt:lpstr>
      </vt:variant>
      <vt:variant>
        <vt:i4>4</vt:i4>
      </vt:variant>
    </vt:vector>
  </HeadingPairs>
  <TitlesOfParts>
    <vt:vector size="5" baseType="lpstr">
      <vt:lpstr>Carta</vt:lpstr>
      <vt:lpstr>La Labronica</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Labronica</dc:title>
  <dc:creator>Massimo Fedi</dc:creator>
  <cp:lastModifiedBy>pippo</cp:lastModifiedBy>
  <cp:revision>121</cp:revision>
  <dcterms:created xsi:type="dcterms:W3CDTF">2014-01-27T10:01:02Z</dcterms:created>
  <dcterms:modified xsi:type="dcterms:W3CDTF">2014-09-22T11:14:01Z</dcterms:modified>
</cp:coreProperties>
</file>